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328" r:id="rId14"/>
    <p:sldId id="329"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Lst>
  <p:sldSz cx="12192000" cy="685800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11" name="CustomShape 2"/>
          <p:cNvSpPr/>
          <p:nvPr/>
        </p:nvSpPr>
        <p:spPr>
          <a:xfrm>
            <a:off x="11438640" y="6453360"/>
            <a:ext cx="751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1CFC25AA-D61F-4ACF-9195-C65268FC866A}"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2" name="CustomShape 3"/>
          <p:cNvSpPr/>
          <p:nvPr/>
        </p:nvSpPr>
        <p:spPr>
          <a:xfrm>
            <a:off x="912240" y="1268280"/>
            <a:ext cx="9201240" cy="35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pic>
        <p:nvPicPr>
          <p:cNvPr id="3" name="Picture 19" descr="Logo_TUC_de_RGB"/>
          <p:cNvPicPr/>
          <p:nvPr/>
        </p:nvPicPr>
        <p:blipFill>
          <a:blip r:embed="rId14"/>
          <a:stretch/>
        </p:blipFill>
        <p:spPr>
          <a:xfrm>
            <a:off x="0" y="0"/>
            <a:ext cx="3045240" cy="555120"/>
          </a:xfrm>
          <a:prstGeom prst="rect">
            <a:avLst/>
          </a:prstGeom>
          <a:ln w="0">
            <a:noFill/>
          </a:ln>
        </p:spPr>
      </p:pic>
      <p:pic>
        <p:nvPicPr>
          <p:cNvPr id="4" name="Grafik 2"/>
          <p:cNvPicPr/>
          <p:nvPr/>
        </p:nvPicPr>
        <p:blipFill>
          <a:blip r:embed="rId15"/>
          <a:stretch/>
        </p:blipFill>
        <p:spPr>
          <a:xfrm>
            <a:off x="7430400" y="134640"/>
            <a:ext cx="3691080" cy="507240"/>
          </a:xfrm>
          <a:prstGeom prst="rect">
            <a:avLst/>
          </a:prstGeom>
          <a:ln w="0">
            <a:noFill/>
          </a:ln>
        </p:spPr>
      </p:pic>
      <p:sp>
        <p:nvSpPr>
          <p:cNvPr id="5" name="CustomShape 4"/>
          <p:cNvSpPr/>
          <p:nvPr/>
        </p:nvSpPr>
        <p:spPr>
          <a:xfrm>
            <a:off x="912240" y="1268280"/>
            <a:ext cx="9201240" cy="35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6" name="CustomShape 5"/>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7" name="CustomShape 6"/>
          <p:cNvSpPr/>
          <p:nvPr/>
        </p:nvSpPr>
        <p:spPr>
          <a:xfrm>
            <a:off x="0" y="6642720"/>
            <a:ext cx="121773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de-DE" sz="800" b="0" strike="noStrike" spc="-1">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de-DE" sz="4400" b="0" strike="noStrike" spc="-1">
                <a:solidFill>
                  <a:srgbClr val="000000"/>
                </a:solidFill>
                <a:latin typeface="Arial"/>
              </a:rPr>
              <a:t>Click to edit the title text format</a:t>
            </a: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de-DE"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de-DE"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de-DE"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47" name="CustomShape 2"/>
          <p:cNvSpPr/>
          <p:nvPr/>
        </p:nvSpPr>
        <p:spPr>
          <a:xfrm>
            <a:off x="11438640" y="6453360"/>
            <a:ext cx="751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605D3CC9-3A7E-45F3-99A7-FD20F14D5B08}"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48" name="CustomShape 3"/>
          <p:cNvSpPr/>
          <p:nvPr/>
        </p:nvSpPr>
        <p:spPr>
          <a:xfrm>
            <a:off x="912240" y="1268280"/>
            <a:ext cx="9201240" cy="35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pic>
        <p:nvPicPr>
          <p:cNvPr id="49" name="Picture 19" descr="Logo_TUC_de_RGB"/>
          <p:cNvPicPr/>
          <p:nvPr/>
        </p:nvPicPr>
        <p:blipFill>
          <a:blip r:embed="rId14"/>
          <a:stretch/>
        </p:blipFill>
        <p:spPr>
          <a:xfrm>
            <a:off x="0" y="0"/>
            <a:ext cx="3045240" cy="555120"/>
          </a:xfrm>
          <a:prstGeom prst="rect">
            <a:avLst/>
          </a:prstGeom>
          <a:ln w="0">
            <a:noFill/>
          </a:ln>
        </p:spPr>
      </p:pic>
      <p:pic>
        <p:nvPicPr>
          <p:cNvPr id="50" name="Grafik 2"/>
          <p:cNvPicPr/>
          <p:nvPr/>
        </p:nvPicPr>
        <p:blipFill>
          <a:blip r:embed="rId15"/>
          <a:stretch/>
        </p:blipFill>
        <p:spPr>
          <a:xfrm>
            <a:off x="7430400" y="134640"/>
            <a:ext cx="3691080" cy="507240"/>
          </a:xfrm>
          <a:prstGeom prst="rect">
            <a:avLst/>
          </a:prstGeom>
          <a:ln w="0">
            <a:noFill/>
          </a:ln>
        </p:spPr>
      </p:pic>
      <p:sp>
        <p:nvSpPr>
          <p:cNvPr id="51" name="CustomShape 4"/>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52" name="CustomShape 5"/>
          <p:cNvSpPr/>
          <p:nvPr/>
        </p:nvSpPr>
        <p:spPr>
          <a:xfrm>
            <a:off x="11438640" y="6453360"/>
            <a:ext cx="751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B01DEA31-5057-497F-AD0A-48AF405248A5}"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53" name="CustomShape 6"/>
          <p:cNvSpPr/>
          <p:nvPr/>
        </p:nvSpPr>
        <p:spPr>
          <a:xfrm>
            <a:off x="0" y="6642720"/>
            <a:ext cx="121773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de-DE" sz="800" b="0" strike="noStrike" spc="-1">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de-DE" sz="4400" b="0" strike="noStrike" spc="-1">
                <a:solidFill>
                  <a:srgbClr val="000000"/>
                </a:solidFill>
                <a:latin typeface="Arial"/>
              </a:rPr>
              <a:t>Click to edit the title text format</a:t>
            </a: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de-DE"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de-DE"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de-DE"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hyperlink" Target="https://www.ifixit.com/tablet-repairability"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s.surveyplanet.com/w8s33a1m" TargetMode="External"/><Relationship Id="rId2" Type="http://schemas.openxmlformats.org/officeDocument/2006/relationships/hyperlink" Target="https://offset.climateneutralnow.org/footprintcalc"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hyperlink" Target="https://www.umweltbundesamt.de/sites/default/files/medien/2666/bilder/dateien/karte_klimaanaloge_zwei_je_klimaraumtyp_1.png"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s://creativecommons.org/licenses/by-nc/2.0/" TargetMode="External"/><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s://blogs.microsoft.com/blog/2020/01/16/microsoft-will-be-carbon-negative-by-2030/" TargetMode="Externa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hyperlink" Target="https://www.apple.com/newsroom/2020/07/apple-commits-to-be-100-percent-carbon-neutral-for-its-supply-chain-and-products-by-2030/" TargetMode="Externa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hyperlink" Target="https://www.geo.fu-berlin.de/en/v/iwm-network/learning_content/environmental-background/basics_climategeography/index.html" TargetMode="External"/><Relationship Id="rId2" Type="http://schemas.openxmlformats.org/officeDocument/2006/relationships/hyperlink" Target="https://www.ipcc.ch/report/ar6/wg2/" TargetMode="External"/><Relationship Id="rId1" Type="http://schemas.openxmlformats.org/officeDocument/2006/relationships/slideLayout" Target="../slideLayouts/slideLayout13.xml"/><Relationship Id="rId5" Type="http://schemas.openxmlformats.org/officeDocument/2006/relationships/hyperlink" Target="https://www.youtube.com/watch?v=-v0XiUQlRLw" TargetMode="External"/><Relationship Id="rId4" Type="http://schemas.openxmlformats.org/officeDocument/2006/relationships/hyperlink" Target="https://www.nasa.gov/mission_pages/noaa-n/climate/climate_weather.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www.polestar.com/uk/news/striving-for-zero-the-2030-climate-neutral-car-plan/"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www.polestar.com/uk/news/striving-for-zero-the-2030-climate-neutral-car-plan/"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527400" y="1412640"/>
            <a:ext cx="10354320" cy="114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3200" b="1" strike="noStrike" spc="-1">
                <a:solidFill>
                  <a:srgbClr val="008C4F"/>
                </a:solidFill>
                <a:latin typeface="DejaVu Sans"/>
                <a:ea typeface="DejaVu Sans"/>
              </a:rPr>
              <a:t>The Limits to Growth: Sustainability and the Circular Economy</a:t>
            </a:r>
            <a:endParaRPr lang="de-DE" sz="3200" b="0" strike="noStrike" spc="-1">
              <a:solidFill>
                <a:srgbClr val="000000"/>
              </a:solidFill>
              <a:latin typeface="Arial"/>
            </a:endParaRPr>
          </a:p>
        </p:txBody>
      </p:sp>
      <p:sp>
        <p:nvSpPr>
          <p:cNvPr id="93" name="CustomShape 2"/>
          <p:cNvSpPr/>
          <p:nvPr/>
        </p:nvSpPr>
        <p:spPr>
          <a:xfrm>
            <a:off x="527400" y="2852640"/>
            <a:ext cx="10354320" cy="2361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spcBef>
                <a:spcPts val="479"/>
              </a:spcBef>
              <a:tabLst>
                <a:tab pos="0" algn="l"/>
              </a:tabLst>
            </a:pPr>
            <a:r>
              <a:rPr lang="en-US" sz="2400" b="1" strike="noStrike" spc="-1">
                <a:solidFill>
                  <a:srgbClr val="000000"/>
                </a:solidFill>
                <a:latin typeface="DejaVu Sans"/>
                <a:ea typeface="DejaVu Sans"/>
              </a:rPr>
              <a:t>Lecture 3: Challenges II – Climate Change</a:t>
            </a:r>
            <a:endParaRPr lang="de-DE" sz="2400" b="0" strike="noStrike" spc="-1">
              <a:solidFill>
                <a:srgbClr val="000000"/>
              </a:solidFill>
              <a:latin typeface="Arial"/>
            </a:endParaRPr>
          </a:p>
          <a:p>
            <a:pPr algn="ctr">
              <a:lnSpc>
                <a:spcPct val="100000"/>
              </a:lnSpc>
              <a:spcBef>
                <a:spcPts val="479"/>
              </a:spcBef>
              <a:tabLst>
                <a:tab pos="0" algn="l"/>
              </a:tabLst>
            </a:pPr>
            <a:endParaRPr lang="de-DE" sz="2400" b="0" strike="noStrike" spc="-1">
              <a:solidFill>
                <a:srgbClr val="000000"/>
              </a:solidFill>
              <a:latin typeface="Arial"/>
            </a:endParaRPr>
          </a:p>
          <a:p>
            <a:pPr algn="ctr">
              <a:lnSpc>
                <a:spcPct val="100000"/>
              </a:lnSpc>
              <a:spcBef>
                <a:spcPts val="241"/>
              </a:spcBef>
              <a:tabLst>
                <a:tab pos="0" algn="l"/>
              </a:tabLst>
            </a:pPr>
            <a:endParaRPr lang="de-DE" sz="2400" b="0" strike="noStrike" spc="-1">
              <a:solidFill>
                <a:srgbClr val="000000"/>
              </a:solidFill>
              <a:latin typeface="Arial"/>
            </a:endParaRPr>
          </a:p>
          <a:p>
            <a:pPr algn="ctr">
              <a:lnSpc>
                <a:spcPct val="100000"/>
              </a:lnSpc>
              <a:spcBef>
                <a:spcPts val="241"/>
              </a:spcBef>
              <a:tabLst>
                <a:tab pos="0" algn="l"/>
              </a:tabLst>
            </a:pPr>
            <a:endParaRPr lang="de-DE" sz="24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Prof. Dr. Benjamin Leiding</a:t>
            </a:r>
            <a:endParaRPr lang="de-DE" sz="16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 M.A. Theresa Sommer</a:t>
            </a:r>
            <a:endParaRPr lang="de-DE" sz="16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M.Sc. Anant Sujatanagarjuna</a:t>
            </a:r>
            <a:endParaRPr lang="de-DE" sz="16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78"/>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24" name="CustomShape 79"/>
          <p:cNvSpPr/>
          <p:nvPr/>
        </p:nvSpPr>
        <p:spPr>
          <a:xfrm>
            <a:off x="335520" y="1268640"/>
            <a:ext cx="10738440" cy="502596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2800" b="1" strike="noStrike" spc="-1">
                <a:solidFill>
                  <a:srgbClr val="000000"/>
                </a:solidFill>
                <a:latin typeface="DejaVu Sans"/>
                <a:ea typeface="DejaVu Sans"/>
              </a:rPr>
              <a:t>It is not only about CO2…</a:t>
            </a:r>
            <a:endParaRPr lang="de-DE" sz="2800" b="0" strike="noStrike" spc="-1">
              <a:solidFill>
                <a:srgbClr val="000000"/>
              </a:solidFill>
              <a:latin typeface="Arial"/>
            </a:endParaRPr>
          </a:p>
          <a:p>
            <a:pPr marL="360" algn="ctr">
              <a:lnSpc>
                <a:spcPct val="100000"/>
              </a:lnSpc>
              <a:spcBef>
                <a:spcPts val="360"/>
              </a:spcBef>
            </a:pPr>
            <a:endParaRPr lang="de-DE" sz="2800" b="0" strike="noStrike" spc="-1">
              <a:solidFill>
                <a:srgbClr val="000000"/>
              </a:solidFill>
              <a:latin typeface="Arial"/>
            </a:endParaRPr>
          </a:p>
        </p:txBody>
      </p:sp>
      <p:sp>
        <p:nvSpPr>
          <p:cNvPr id="125" name="CustomShape 80"/>
          <p:cNvSpPr/>
          <p:nvPr/>
        </p:nvSpPr>
        <p:spPr>
          <a:xfrm>
            <a:off x="865440" y="2859120"/>
            <a:ext cx="9917280" cy="1869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
        <p:nvSpPr>
          <p:cNvPr id="126" name="CustomShape 81"/>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Problem already solved?</a:t>
            </a:r>
            <a:endParaRPr lang="de-DE" sz="22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82"/>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28" name="CustomShape 83"/>
          <p:cNvSpPr/>
          <p:nvPr/>
        </p:nvSpPr>
        <p:spPr>
          <a:xfrm>
            <a:off x="263520" y="6411600"/>
            <a:ext cx="64659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u="sng" strike="noStrike" spc="-1">
                <a:solidFill>
                  <a:srgbClr val="0000FF"/>
                </a:solidFill>
                <a:uFillTx/>
                <a:latin typeface="Roboto"/>
                <a:ea typeface="Roboto"/>
                <a:hlinkClick r:id="rId2"/>
              </a:rPr>
              <a:t>https://www.ifixit.com/tablet-repairability</a:t>
            </a:r>
            <a:endParaRPr lang="de-DE" sz="900" b="0" strike="noStrike" spc="-1">
              <a:solidFill>
                <a:srgbClr val="000000"/>
              </a:solidFill>
              <a:latin typeface="Arial"/>
            </a:endParaRPr>
          </a:p>
        </p:txBody>
      </p:sp>
      <p:graphicFrame>
        <p:nvGraphicFramePr>
          <p:cNvPr id="129" name="Table 2"/>
          <p:cNvGraphicFramePr/>
          <p:nvPr/>
        </p:nvGraphicFramePr>
        <p:xfrm>
          <a:off x="306720" y="1580760"/>
          <a:ext cx="10901520" cy="4764240"/>
        </p:xfrm>
        <a:graphic>
          <a:graphicData uri="http://schemas.openxmlformats.org/drawingml/2006/table">
            <a:tbl>
              <a:tblPr/>
              <a:tblGrid>
                <a:gridCol w="2590560">
                  <a:extLst>
                    <a:ext uri="{9D8B030D-6E8A-4147-A177-3AD203B41FA5}">
                      <a16:colId xmlns:a16="http://schemas.microsoft.com/office/drawing/2014/main" val="20000"/>
                    </a:ext>
                  </a:extLst>
                </a:gridCol>
                <a:gridCol w="8310960">
                  <a:extLst>
                    <a:ext uri="{9D8B030D-6E8A-4147-A177-3AD203B41FA5}">
                      <a16:colId xmlns:a16="http://schemas.microsoft.com/office/drawing/2014/main" val="20001"/>
                    </a:ext>
                  </a:extLst>
                </a:gridCol>
              </a:tblGrid>
              <a:tr h="912240">
                <a:tc>
                  <a:txBody>
                    <a:bodyPr/>
                    <a:lstStyle/>
                    <a:p>
                      <a:pPr algn="ctr">
                        <a:lnSpc>
                          <a:spcPct val="100000"/>
                        </a:lnSpc>
                      </a:pPr>
                      <a:r>
                        <a:rPr lang="en-US" sz="1300" b="1" strike="noStrike" spc="-1">
                          <a:solidFill>
                            <a:srgbClr val="000000"/>
                          </a:solidFill>
                          <a:latin typeface="DejaVu Sans"/>
                          <a:ea typeface="DejaVu Sans"/>
                        </a:rPr>
                        <a:t>Apple iPad Pro 11” 2018</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Gobs of adhesive hold most everything in place, making all repairs more difficult.</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battery is secured with both easier-to-remove stretch-release tabs and conventional, non-removable adhesive.</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USB-C port is modular and can be independently replaced.</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extLst>
                  <a:ext uri="{0D108BD9-81ED-4DB2-BD59-A6C34878D82A}">
                    <a16:rowId xmlns:a16="http://schemas.microsoft.com/office/drawing/2014/main" val="10000"/>
                  </a:ext>
                </a:extLst>
              </a:tr>
              <a:tr h="1114920">
                <a:tc>
                  <a:txBody>
                    <a:bodyPr/>
                    <a:lstStyle/>
                    <a:p>
                      <a:pPr algn="ctr">
                        <a:lnSpc>
                          <a:spcPct val="100000"/>
                        </a:lnSpc>
                      </a:pPr>
                      <a:r>
                        <a:rPr lang="en-US" sz="1300" b="1" strike="noStrike" spc="-1">
                          <a:solidFill>
                            <a:srgbClr val="000000"/>
                          </a:solidFill>
                          <a:latin typeface="DejaVu Sans"/>
                          <a:ea typeface="DejaVu Sans"/>
                        </a:rPr>
                        <a:t>Microsoft Surface Pro 6 2018</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All repairs require first removing the display assembly—which is stubbornly glued in place, expensive, and prone to shattering.</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battery is firmly glued in place, with its connector pinned under the motherboard—requiring near-total disassembly for service.</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Once upon a time, Surface Pro storage was removable—but not in this version.</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1"/>
                  </a:ext>
                </a:extLst>
              </a:tr>
              <a:tr h="912240">
                <a:tc>
                  <a:txBody>
                    <a:bodyPr/>
                    <a:lstStyle/>
                    <a:p>
                      <a:pPr algn="ctr">
                        <a:lnSpc>
                          <a:spcPct val="100000"/>
                        </a:lnSpc>
                      </a:pPr>
                      <a:r>
                        <a:rPr lang="en-US" sz="1300" b="1" strike="noStrike" spc="-1">
                          <a:solidFill>
                            <a:srgbClr val="000000"/>
                          </a:solidFill>
                          <a:latin typeface="DejaVu Sans"/>
                          <a:ea typeface="DejaVu Sans"/>
                        </a:rPr>
                        <a:t>Apple iPad Air 3 2019</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Battery replacement is possible, but still unnecessarily difficult.</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Gobs of adhesive hold many parts and cables in place, complicating all repairs.</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Many components are modular and can be replaced independently, but the Lightning port is soldered to the logic board.</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2"/>
                  </a:ext>
                </a:extLst>
              </a:tr>
              <a:tr h="912240">
                <a:tc>
                  <a:txBody>
                    <a:bodyPr/>
                    <a:lstStyle/>
                    <a:p>
                      <a:pPr algn="ctr">
                        <a:lnSpc>
                          <a:spcPct val="100000"/>
                        </a:lnSpc>
                      </a:pPr>
                      <a:r>
                        <a:rPr lang="en-US" sz="1300" b="1" strike="noStrike" spc="-1">
                          <a:solidFill>
                            <a:srgbClr val="000000"/>
                          </a:solidFill>
                          <a:latin typeface="DejaVu Sans"/>
                          <a:ea typeface="DejaVu Sans"/>
                        </a:rPr>
                        <a:t>Apple iPad 7 2019</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As with all iPads, a solid barrier of very strong adhesive hinders all repairs.</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The Lightning port, a common point of failure, is soldered to the logic board.</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More adhesive holds nearly everything else in place. Battery and logic board replacements are particularly obnoxious.</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3"/>
                  </a:ext>
                </a:extLst>
              </a:tr>
              <a:tr h="912600">
                <a:tc>
                  <a:txBody>
                    <a:bodyPr/>
                    <a:lstStyle/>
                    <a:p>
                      <a:pPr algn="ctr">
                        <a:lnSpc>
                          <a:spcPct val="100000"/>
                        </a:lnSpc>
                      </a:pPr>
                      <a:r>
                        <a:rPr lang="en-US" sz="1300" b="1" strike="noStrike" spc="-1">
                          <a:solidFill>
                            <a:srgbClr val="000000"/>
                          </a:solidFill>
                          <a:latin typeface="DejaVu Sans"/>
                          <a:ea typeface="DejaVu Sans"/>
                        </a:rPr>
                        <a:t>Apple iPad Mini 5 2019</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Battery replacement is possible, but still unnecessarily difficult.</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Gobs of adhesive hold many parts and cables in place, complicating all repairs.</a:t>
                      </a:r>
                      <a:endParaRPr lang="de-DE" sz="1300" b="0" strike="noStrike" spc="-1">
                        <a:solidFill>
                          <a:srgbClr val="000000"/>
                        </a:solidFill>
                        <a:latin typeface="Times New Roman"/>
                      </a:endParaRPr>
                    </a:p>
                    <a:p>
                      <a:pPr marL="216000" indent="-210240">
                        <a:lnSpc>
                          <a:spcPct val="100000"/>
                        </a:lnSpc>
                        <a:buClr>
                          <a:srgbClr val="000000"/>
                        </a:buClr>
                        <a:buSzPct val="45000"/>
                        <a:buFont typeface="Wingdings" charset="2"/>
                        <a:buChar char=""/>
                      </a:pPr>
                      <a:r>
                        <a:rPr lang="en-US" sz="1300" b="0" strike="noStrike" spc="-1">
                          <a:solidFill>
                            <a:srgbClr val="000000"/>
                          </a:solidFill>
                          <a:latin typeface="DejaVu Sans"/>
                          <a:ea typeface="DejaVu Sans"/>
                        </a:rPr>
                        <a:t>Removing the home button is tough, and will be required for display replacement if you want to keep Touch ID functionality.</a:t>
                      </a:r>
                      <a:endParaRPr lang="de-DE" sz="1300" b="0" strike="noStrike" spc="-1">
                        <a:solidFill>
                          <a:srgbClr val="000000"/>
                        </a:solidFill>
                        <a:latin typeface="Times New Roman"/>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4"/>
                  </a:ext>
                </a:extLst>
              </a:tr>
            </a:tbl>
          </a:graphicData>
        </a:graphic>
      </p:graphicFrame>
      <p:sp>
        <p:nvSpPr>
          <p:cNvPr id="130" name="CustomShape 84"/>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Greenwashing?</a:t>
            </a:r>
            <a:endParaRPr lang="de-DE" sz="220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dirty="0">
                <a:solidFill>
                  <a:srgbClr val="008C4F"/>
                </a:solidFill>
                <a:latin typeface="Arial Unicode MS"/>
                <a:ea typeface="DejaVu Sans"/>
              </a:rPr>
              <a:t>Exercise E02</a:t>
            </a:r>
            <a:endParaRPr lang="de-DE" sz="3000" b="0" strike="noStrike" spc="-1" dirty="0">
              <a:solidFill>
                <a:srgbClr val="000000"/>
              </a:solidFill>
              <a:latin typeface="Arial"/>
            </a:endParaRPr>
          </a:p>
        </p:txBody>
      </p:sp>
      <p:sp>
        <p:nvSpPr>
          <p:cNvPr id="401" name="CustomShape 2"/>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extLst>
      <p:ext uri="{BB962C8B-B14F-4D97-AF65-F5344CB8AC3E}">
        <p14:creationId xmlns:p14="http://schemas.microsoft.com/office/powerpoint/2010/main" val="3653098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pc="-1" dirty="0">
                <a:solidFill>
                  <a:srgbClr val="000000"/>
                </a:solidFill>
                <a:latin typeface="DejaVu Sans"/>
              </a:rPr>
              <a:t>E02 Calculate your Carbon Footprint </a:t>
            </a:r>
            <a:endParaRPr lang="de-DE" sz="2400" b="0" strike="noStrike" spc="-1" dirty="0">
              <a:solidFill>
                <a:srgbClr val="000000"/>
              </a:solidFill>
              <a:latin typeface="Arial"/>
            </a:endParaRPr>
          </a:p>
        </p:txBody>
      </p:sp>
      <p:sp>
        <p:nvSpPr>
          <p:cNvPr id="405" name="CustomShape 2"/>
          <p:cNvSpPr/>
          <p:nvPr/>
        </p:nvSpPr>
        <p:spPr>
          <a:xfrm>
            <a:off x="335520" y="126864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160">
              <a:lnSpc>
                <a:spcPct val="100000"/>
              </a:lnSpc>
              <a:spcBef>
                <a:spcPts val="360"/>
              </a:spcBef>
              <a:buClr>
                <a:srgbClr val="008C4F"/>
              </a:buClr>
              <a:buSzPct val="80000"/>
              <a:buFont typeface="Wingdings" charset="2"/>
              <a:buChar char=""/>
            </a:pPr>
            <a:r>
              <a:rPr lang="en-US" spc="-1" dirty="0">
                <a:solidFill>
                  <a:srgbClr val="000000"/>
                </a:solidFill>
                <a:latin typeface="DejaVu Sans"/>
              </a:rPr>
              <a:t>Go to the website of the UN carbon footprint calculator – </a:t>
            </a:r>
            <a:r>
              <a:rPr lang="en-US" spc="-1" dirty="0">
                <a:solidFill>
                  <a:srgbClr val="000000"/>
                </a:solidFill>
                <a:latin typeface="DejaVu Sans"/>
                <a:hlinkClick r:id="rId2"/>
              </a:rPr>
              <a:t>Link</a:t>
            </a:r>
            <a:endParaRPr lang="en-US" spc="-1" dirty="0">
              <a:solidFill>
                <a:srgbClr val="000000"/>
              </a:solidFill>
              <a:latin typeface="DejaVu Sans"/>
            </a:endParaRPr>
          </a:p>
          <a:p>
            <a:pPr marL="195120" indent="-182160">
              <a:lnSpc>
                <a:spcPct val="100000"/>
              </a:lnSpc>
              <a:spcBef>
                <a:spcPts val="360"/>
              </a:spcBef>
              <a:buClr>
                <a:srgbClr val="008C4F"/>
              </a:buClr>
              <a:buSzPct val="80000"/>
              <a:buFont typeface="Wingdings" charset="2"/>
              <a:buChar char=""/>
            </a:pPr>
            <a:r>
              <a:rPr lang="en-US" spc="-1" dirty="0">
                <a:solidFill>
                  <a:srgbClr val="000000"/>
                </a:solidFill>
                <a:latin typeface="DejaVu Sans"/>
              </a:rPr>
              <a:t>Calculate your carbon footprint.</a:t>
            </a:r>
          </a:p>
          <a:p>
            <a:pPr marL="195120" indent="-182160">
              <a:lnSpc>
                <a:spcPct val="100000"/>
              </a:lnSpc>
              <a:spcBef>
                <a:spcPts val="360"/>
              </a:spcBef>
              <a:buClr>
                <a:srgbClr val="008C4F"/>
              </a:buClr>
              <a:buSzPct val="80000"/>
              <a:buFont typeface="Wingdings" charset="2"/>
              <a:buChar char=""/>
            </a:pPr>
            <a:r>
              <a:rPr lang="en-US" spc="-1" dirty="0">
                <a:solidFill>
                  <a:srgbClr val="000000"/>
                </a:solidFill>
                <a:latin typeface="DejaVu Sans"/>
              </a:rPr>
              <a:t>Submit your result via the poll – </a:t>
            </a:r>
            <a:r>
              <a:rPr lang="en-US" spc="-1" dirty="0">
                <a:solidFill>
                  <a:srgbClr val="000000"/>
                </a:solidFill>
                <a:latin typeface="DejaVu Sans"/>
                <a:hlinkClick r:id="rId3"/>
              </a:rPr>
              <a:t>Link</a:t>
            </a:r>
            <a:r>
              <a:rPr lang="en-US" spc="-1" dirty="0">
                <a:solidFill>
                  <a:srgbClr val="000000"/>
                </a:solidFill>
                <a:latin typeface="DejaVu Sans"/>
              </a:rPr>
              <a:t> – by clicking on the matching poll result.</a:t>
            </a:r>
            <a:endParaRPr lang="de-DE" sz="1800" b="0" strike="noStrike" spc="-1" dirty="0">
              <a:solidFill>
                <a:srgbClr val="000000"/>
              </a:solidFill>
              <a:latin typeface="Arial"/>
            </a:endParaRPr>
          </a:p>
        </p:txBody>
      </p:sp>
    </p:spTree>
    <p:extLst>
      <p:ext uri="{BB962C8B-B14F-4D97-AF65-F5344CB8AC3E}">
        <p14:creationId xmlns:p14="http://schemas.microsoft.com/office/powerpoint/2010/main" val="3095561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Climate Change – The Basics</a:t>
            </a:r>
            <a:endParaRPr lang="de-DE" sz="3000" b="0" strike="noStrike" spc="-1">
              <a:solidFill>
                <a:srgbClr val="000000"/>
              </a:solidFill>
              <a:latin typeface="Arial"/>
            </a:endParaRPr>
          </a:p>
        </p:txBody>
      </p:sp>
      <p:sp>
        <p:nvSpPr>
          <p:cNvPr id="132" name="CustomShape 2"/>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34"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35"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Weather and Weather Conditions</a:t>
            </a:r>
            <a:endParaRPr lang="de-DE" sz="22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37"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a:t>
            </a:r>
            <a:r>
              <a:rPr lang="en-US" sz="1800" b="0" i="1" strike="noStrike" spc="-1">
                <a:solidFill>
                  <a:srgbClr val="000000"/>
                </a:solidFill>
                <a:latin typeface="DejaVu Sans"/>
                <a:ea typeface="DejaVu Sans"/>
              </a:rPr>
              <a:t> is the combination of the </a:t>
            </a:r>
            <a:r>
              <a:rPr lang="en-US" sz="1800" b="0" i="1" u="sng" strike="noStrike" spc="-1">
                <a:solidFill>
                  <a:srgbClr val="000000"/>
                </a:solidFill>
                <a:uFillTx/>
                <a:latin typeface="DejaVu Sans"/>
                <a:ea typeface="DejaVu Sans"/>
              </a:rPr>
              <a:t>current</a:t>
            </a:r>
            <a:r>
              <a:rPr lang="en-US" sz="1800" b="0" i="1" strike="noStrike" spc="-1">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FFFFFF"/>
                </a:solidFill>
                <a:latin typeface="DejaVu Sans"/>
                <a:ea typeface="DejaVu Sans"/>
              </a:rPr>
              <a:t>“</a:t>
            </a:r>
            <a:r>
              <a:rPr lang="en-US" sz="1800" b="1" i="1" u="sng" strike="noStrike" spc="-1">
                <a:solidFill>
                  <a:srgbClr val="FFFFFF"/>
                </a:solidFill>
                <a:uFillTx/>
                <a:latin typeface="DejaVu Sans"/>
                <a:ea typeface="DejaVu Sans"/>
              </a:rPr>
              <a:t>Weather condition</a:t>
            </a:r>
            <a:r>
              <a:rPr lang="en-US" sz="1800" b="0" i="1" strike="noStrike" spc="-1">
                <a:solidFill>
                  <a:srgbClr val="FFFFFF"/>
                </a:solidFill>
                <a:latin typeface="DejaVu Sans"/>
                <a:ea typeface="DejaVu Sans"/>
              </a:rPr>
              <a:t> is the regional weather </a:t>
            </a:r>
            <a:r>
              <a:rPr lang="en-US" sz="1800" b="0" i="1" u="sng" strike="noStrike" spc="-1">
                <a:solidFill>
                  <a:srgbClr val="FFFFFF"/>
                </a:solidFill>
                <a:uFillTx/>
                <a:latin typeface="DejaVu Sans"/>
                <a:ea typeface="DejaVu Sans"/>
              </a:rPr>
              <a:t>during a defined time period</a:t>
            </a:r>
            <a:r>
              <a:rPr lang="en-US" sz="1800" b="0" i="1" strike="noStrike" spc="-1">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lang="de-DE" sz="1800" b="0" strike="noStrike" spc="-1">
              <a:solidFill>
                <a:srgbClr val="000000"/>
              </a:solidFill>
              <a:latin typeface="Arial"/>
            </a:endParaRPr>
          </a:p>
        </p:txBody>
      </p:sp>
      <p:sp>
        <p:nvSpPr>
          <p:cNvPr id="13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Weather and Weather Conditions</a:t>
            </a:r>
            <a:endParaRPr lang="de-DE" sz="2200" b="0" strike="noStrike" spc="-1">
              <a:solidFill>
                <a:srgbClr val="000000"/>
              </a:solidFill>
              <a:latin typeface="Arial"/>
            </a:endParaRPr>
          </a:p>
        </p:txBody>
      </p:sp>
      <p:sp>
        <p:nvSpPr>
          <p:cNvPr id="139" name="CustomShape 4"/>
          <p:cNvSpPr/>
          <p:nvPr/>
        </p:nvSpPr>
        <p:spPr>
          <a:xfrm>
            <a:off x="360720" y="2286000"/>
            <a:ext cx="10787400" cy="154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40" name="CustomShape 5"/>
          <p:cNvSpPr/>
          <p:nvPr/>
        </p:nvSpPr>
        <p:spPr>
          <a:xfrm>
            <a:off x="263520" y="6492240"/>
            <a:ext cx="107931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de-DE" sz="90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42"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a:t>
            </a:r>
            <a:r>
              <a:rPr lang="en-US" sz="1800" b="0" i="1" strike="noStrike" spc="-1">
                <a:solidFill>
                  <a:srgbClr val="000000"/>
                </a:solidFill>
                <a:latin typeface="DejaVu Sans"/>
                <a:ea typeface="DejaVu Sans"/>
              </a:rPr>
              <a:t> is the combination of the </a:t>
            </a:r>
            <a:r>
              <a:rPr lang="en-US" sz="1800" b="0" i="1" u="sng" strike="noStrike" spc="-1">
                <a:solidFill>
                  <a:srgbClr val="000000"/>
                </a:solidFill>
                <a:uFillTx/>
                <a:latin typeface="DejaVu Sans"/>
                <a:ea typeface="DejaVu Sans"/>
              </a:rPr>
              <a:t>current</a:t>
            </a:r>
            <a:r>
              <a:rPr lang="en-US" sz="1800" b="0" i="1" strike="noStrike" spc="-1">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Weather condition</a:t>
            </a:r>
            <a:r>
              <a:rPr lang="en-US" sz="1800" b="0" i="1" strike="noStrike" spc="-1">
                <a:solidFill>
                  <a:srgbClr val="000000"/>
                </a:solidFill>
                <a:latin typeface="DejaVu Sans"/>
                <a:ea typeface="DejaVu Sans"/>
              </a:rPr>
              <a:t> is the regional weather </a:t>
            </a:r>
            <a:r>
              <a:rPr lang="en-US" sz="1800" b="0" i="1" u="sng" strike="noStrike" spc="-1">
                <a:solidFill>
                  <a:srgbClr val="000000"/>
                </a:solidFill>
                <a:uFillTx/>
                <a:latin typeface="DejaVu Sans"/>
                <a:ea typeface="DejaVu Sans"/>
              </a:rPr>
              <a:t>during a defined time period</a:t>
            </a:r>
            <a:r>
              <a:rPr lang="en-US" sz="1800" b="0" i="1" strike="noStrike" spc="-1">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lang="de-DE" sz="1800" b="0" strike="noStrike" spc="-1">
              <a:solidFill>
                <a:srgbClr val="000000"/>
              </a:solidFill>
              <a:latin typeface="Arial"/>
            </a:endParaRPr>
          </a:p>
        </p:txBody>
      </p:sp>
      <p:sp>
        <p:nvSpPr>
          <p:cNvPr id="14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Weather and Weather Conditions</a:t>
            </a:r>
            <a:endParaRPr lang="de-DE" sz="2200" b="0" strike="noStrike" spc="-1">
              <a:solidFill>
                <a:srgbClr val="000000"/>
              </a:solidFill>
              <a:latin typeface="Arial"/>
            </a:endParaRPr>
          </a:p>
        </p:txBody>
      </p:sp>
      <p:sp>
        <p:nvSpPr>
          <p:cNvPr id="144" name="CustomShape 4"/>
          <p:cNvSpPr/>
          <p:nvPr/>
        </p:nvSpPr>
        <p:spPr>
          <a:xfrm>
            <a:off x="360720" y="2286000"/>
            <a:ext cx="10787400" cy="154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45" name="CustomShape 5"/>
          <p:cNvSpPr/>
          <p:nvPr/>
        </p:nvSpPr>
        <p:spPr>
          <a:xfrm>
            <a:off x="263520" y="6492240"/>
            <a:ext cx="107931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de-DE" sz="900" b="0" strike="noStrike" spc="-1">
              <a:solidFill>
                <a:srgbClr val="000000"/>
              </a:solidFill>
              <a:latin typeface="Arial"/>
            </a:endParaRPr>
          </a:p>
        </p:txBody>
      </p:sp>
      <p:sp>
        <p:nvSpPr>
          <p:cNvPr id="146" name="CustomShape 6"/>
          <p:cNvSpPr/>
          <p:nvPr/>
        </p:nvSpPr>
        <p:spPr>
          <a:xfrm>
            <a:off x="365760" y="4297680"/>
            <a:ext cx="10787400" cy="154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48"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“The </a:t>
            </a:r>
            <a:r>
              <a:rPr lang="en-US" sz="1800" b="1" i="1" u="sng" strike="noStrike" spc="-1">
                <a:solidFill>
                  <a:srgbClr val="000000"/>
                </a:solidFill>
                <a:uFillTx/>
                <a:latin typeface="DejaVu Sans"/>
                <a:ea typeface="DejaVu Sans"/>
              </a:rPr>
              <a:t>climate</a:t>
            </a:r>
            <a:r>
              <a:rPr lang="en-US" sz="1800" b="0" i="1" strike="noStrike" spc="-1">
                <a:solidFill>
                  <a:srgbClr val="000000"/>
                </a:solidFill>
                <a:latin typeface="DejaVu Sans"/>
                <a:ea typeface="DejaVu Sans"/>
              </a:rPr>
              <a:t> is describing the long term (min 30 years) and average weather conditions for a specific region. Examples: maritime climate, cold-dry desert climate, tropical climate.”</a:t>
            </a:r>
            <a:endParaRPr lang="de-DE" sz="1800" b="0" strike="noStrike" spc="-1">
              <a:solidFill>
                <a:srgbClr val="000000"/>
              </a:solidFill>
              <a:latin typeface="Arial"/>
            </a:endParaRPr>
          </a:p>
        </p:txBody>
      </p:sp>
      <p:sp>
        <p:nvSpPr>
          <p:cNvPr id="149"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Climate</a:t>
            </a:r>
            <a:endParaRPr lang="de-DE" sz="2200" b="0" strike="noStrike" spc="-1">
              <a:solidFill>
                <a:srgbClr val="000000"/>
              </a:solidFill>
              <a:latin typeface="Arial"/>
            </a:endParaRPr>
          </a:p>
        </p:txBody>
      </p:sp>
      <p:sp>
        <p:nvSpPr>
          <p:cNvPr id="150" name="CustomShape 4"/>
          <p:cNvSpPr/>
          <p:nvPr/>
        </p:nvSpPr>
        <p:spPr>
          <a:xfrm>
            <a:off x="263520" y="6492240"/>
            <a:ext cx="107931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lang="de-DE" sz="900" b="0" strike="noStrike" spc="-1">
              <a:solidFill>
                <a:srgbClr val="000000"/>
              </a:solidFill>
              <a:latin typeface="Arial"/>
            </a:endParaRPr>
          </a:p>
        </p:txBody>
      </p:sp>
      <p:sp>
        <p:nvSpPr>
          <p:cNvPr id="151" name="CustomShape 5"/>
          <p:cNvSpPr/>
          <p:nvPr/>
        </p:nvSpPr>
        <p:spPr>
          <a:xfrm>
            <a:off x="360720" y="329184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53"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lang="de-DE" sz="1800" b="0" strike="noStrike" spc="-1">
              <a:solidFill>
                <a:srgbClr val="000000"/>
              </a:solidFill>
              <a:latin typeface="Arial"/>
            </a:endParaRPr>
          </a:p>
        </p:txBody>
      </p:sp>
      <p:sp>
        <p:nvSpPr>
          <p:cNvPr id="154"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vs. Weather – Climate Change</a:t>
            </a:r>
            <a:endParaRPr lang="de-DE" sz="2200" b="0" strike="noStrike" spc="-1">
              <a:solidFill>
                <a:srgbClr val="000000"/>
              </a:solidFill>
              <a:latin typeface="Arial"/>
            </a:endParaRPr>
          </a:p>
        </p:txBody>
      </p:sp>
      <p:sp>
        <p:nvSpPr>
          <p:cNvPr id="155" name="CustomShape 4"/>
          <p:cNvSpPr/>
          <p:nvPr/>
        </p:nvSpPr>
        <p:spPr>
          <a:xfrm>
            <a:off x="360720" y="329184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56" name="CustomShape 5"/>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35520" y="764640"/>
            <a:ext cx="10739160" cy="48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License</a:t>
            </a:r>
            <a:endParaRPr lang="de-DE" sz="2400" b="0" strike="noStrike" spc="-1">
              <a:solidFill>
                <a:srgbClr val="000000"/>
              </a:solidFill>
              <a:latin typeface="Arial"/>
            </a:endParaRPr>
          </a:p>
        </p:txBody>
      </p:sp>
      <p:sp>
        <p:nvSpPr>
          <p:cNvPr id="95" name="CustomShape 2"/>
          <p:cNvSpPr/>
          <p:nvPr/>
        </p:nvSpPr>
        <p:spPr>
          <a:xfrm>
            <a:off x="335520" y="1268280"/>
            <a:ext cx="10739160" cy="5026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58"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Greenhouse Effect</a:t>
            </a:r>
            <a:endParaRPr lang="de-DE" sz="2200" b="0" strike="noStrike" spc="-1">
              <a:solidFill>
                <a:srgbClr val="000000"/>
              </a:solidFill>
              <a:latin typeface="Arial"/>
            </a:endParaRPr>
          </a:p>
        </p:txBody>
      </p:sp>
      <p:pic>
        <p:nvPicPr>
          <p:cNvPr id="159" name="Grafik 123"/>
          <p:cNvPicPr/>
          <p:nvPr/>
        </p:nvPicPr>
        <p:blipFill>
          <a:blip r:embed="rId2"/>
          <a:stretch/>
        </p:blipFill>
        <p:spPr>
          <a:xfrm>
            <a:off x="1920240" y="1575720"/>
            <a:ext cx="8102160" cy="4908960"/>
          </a:xfrm>
          <a:prstGeom prst="rect">
            <a:avLst/>
          </a:prstGeom>
          <a:ln w="0">
            <a:noFill/>
          </a:ln>
        </p:spPr>
      </p:pic>
      <p:sp>
        <p:nvSpPr>
          <p:cNvPr id="160" name="CustomShape 3"/>
          <p:cNvSpPr/>
          <p:nvPr/>
        </p:nvSpPr>
        <p:spPr>
          <a:xfrm>
            <a:off x="263520" y="6492240"/>
            <a:ext cx="10518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User “A loose necktie” – https://commons.wikimedia.org/wiki/File:Greenhouse-effect-t2.svg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62"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a:t>
            </a:r>
            <a:endParaRPr lang="de-DE" sz="2200" b="0" strike="noStrike" spc="-1">
              <a:solidFill>
                <a:srgbClr val="000000"/>
              </a:solidFill>
              <a:latin typeface="Arial"/>
            </a:endParaRPr>
          </a:p>
        </p:txBody>
      </p:sp>
      <p:sp>
        <p:nvSpPr>
          <p:cNvPr id="163" name="CustomShape 3"/>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FFFFFF"/>
                </a:solidFill>
                <a:latin typeface="DejaVu Sans"/>
                <a:ea typeface="DejaVu Sans"/>
              </a:rPr>
              <a:t>The term is frequently used interchangeably with the term </a:t>
            </a:r>
            <a:r>
              <a:rPr lang="en-US" sz="1800" b="0" i="1" u="sng" strike="noStrike" spc="-1">
                <a:solidFill>
                  <a:srgbClr val="FFFFFF"/>
                </a:solidFill>
                <a:uFillTx/>
                <a:latin typeface="DejaVu Sans"/>
                <a:ea typeface="DejaVu Sans"/>
              </a:rPr>
              <a:t>climate change</a:t>
            </a:r>
            <a:r>
              <a:rPr lang="en-US" sz="1800" b="0" i="1" strike="noStrike" spc="-1">
                <a:solidFill>
                  <a:srgbClr val="FFFFFF"/>
                </a:solidFill>
                <a:latin typeface="DejaVu Sans"/>
                <a:ea typeface="DejaVu Sans"/>
              </a:rPr>
              <a:t>, though the latter refers to both human- and naturally produced warming and the effects it has on our planet.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FFFFFF"/>
                </a:solidFill>
                <a:latin typeface="DejaVu Sans"/>
                <a:ea typeface="DejaVu Sans"/>
              </a:rPr>
              <a:t>It is most commonly measured as the average increase in Earth’s global surface temperature.”</a:t>
            </a:r>
            <a:endParaRPr lang="de-DE" sz="1800" b="0" strike="noStrike" spc="-1">
              <a:solidFill>
                <a:srgbClr val="000000"/>
              </a:solidFill>
              <a:latin typeface="Arial"/>
            </a:endParaRPr>
          </a:p>
        </p:txBody>
      </p:sp>
      <p:sp>
        <p:nvSpPr>
          <p:cNvPr id="164" name="CustomShape 4"/>
          <p:cNvSpPr/>
          <p:nvPr/>
        </p:nvSpPr>
        <p:spPr>
          <a:xfrm>
            <a:off x="361080" y="2286000"/>
            <a:ext cx="10787400" cy="3375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65" name="CustomShape 5"/>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6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a:t>
            </a:r>
            <a:endParaRPr lang="de-DE" sz="2200" b="0" strike="noStrike" spc="-1">
              <a:solidFill>
                <a:srgbClr val="000000"/>
              </a:solidFill>
              <a:latin typeface="Arial"/>
            </a:endParaRPr>
          </a:p>
        </p:txBody>
      </p:sp>
      <p:sp>
        <p:nvSpPr>
          <p:cNvPr id="168" name="CustomShape 3"/>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The term is frequently used interchangeably with the term </a:t>
            </a:r>
            <a:r>
              <a:rPr lang="en-US" sz="1800" b="0"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though the latter refers to both human- and naturally produced warming and the effects it has on our planet.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FFFFFF"/>
                </a:solidFill>
                <a:latin typeface="DejaVu Sans"/>
                <a:ea typeface="DejaVu Sans"/>
              </a:rPr>
              <a:t>It is most commonly measured as the average increase in Earth’s global surface temperature.”</a:t>
            </a:r>
            <a:endParaRPr lang="de-DE" sz="1800" b="0" strike="noStrike" spc="-1">
              <a:solidFill>
                <a:srgbClr val="000000"/>
              </a:solidFill>
              <a:latin typeface="Arial"/>
            </a:endParaRPr>
          </a:p>
        </p:txBody>
      </p:sp>
      <p:sp>
        <p:nvSpPr>
          <p:cNvPr id="169" name="CustomShape 4"/>
          <p:cNvSpPr/>
          <p:nvPr/>
        </p:nvSpPr>
        <p:spPr>
          <a:xfrm>
            <a:off x="361080" y="2286000"/>
            <a:ext cx="10787400" cy="3375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70" name="CustomShape 5"/>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72"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a:t>
            </a:r>
            <a:endParaRPr lang="de-DE" sz="2200" b="0" strike="noStrike" spc="-1">
              <a:solidFill>
                <a:srgbClr val="000000"/>
              </a:solidFill>
              <a:latin typeface="Arial"/>
            </a:endParaRPr>
          </a:p>
        </p:txBody>
      </p:sp>
      <p:sp>
        <p:nvSpPr>
          <p:cNvPr id="173" name="CustomShape 3"/>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Global warming</a:t>
            </a:r>
            <a:r>
              <a:rPr lang="en-US" sz="1800" b="0" i="1" strike="noStrike" spc="-1">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The term is frequently used interchangeably with the term </a:t>
            </a:r>
            <a:r>
              <a:rPr lang="en-US" sz="1800" b="0" i="1" u="sng" strike="noStrike" spc="-1">
                <a:solidFill>
                  <a:srgbClr val="000000"/>
                </a:solidFill>
                <a:uFillTx/>
                <a:latin typeface="DejaVu Sans"/>
                <a:ea typeface="DejaVu Sans"/>
              </a:rPr>
              <a:t>climate change</a:t>
            </a:r>
            <a:r>
              <a:rPr lang="en-US" sz="1800" b="0" i="1" strike="noStrike" spc="-1">
                <a:solidFill>
                  <a:srgbClr val="000000"/>
                </a:solidFill>
                <a:latin typeface="DejaVu Sans"/>
                <a:ea typeface="DejaVu Sans"/>
              </a:rPr>
              <a:t>, though the latter refers to both human- and naturally produced warming and the effects it has on our planet. </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It is most commonly measured as the average increase in Earth’s global surface temperature.”</a:t>
            </a:r>
            <a:endParaRPr lang="de-DE" sz="1800" b="0" strike="noStrike" spc="-1">
              <a:solidFill>
                <a:srgbClr val="000000"/>
              </a:solidFill>
              <a:latin typeface="Arial"/>
            </a:endParaRPr>
          </a:p>
        </p:txBody>
      </p:sp>
      <p:sp>
        <p:nvSpPr>
          <p:cNvPr id="174" name="CustomShape 4"/>
          <p:cNvSpPr/>
          <p:nvPr/>
        </p:nvSpPr>
        <p:spPr>
          <a:xfrm>
            <a:off x="361080" y="2286000"/>
            <a:ext cx="10787400" cy="3375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75" name="CustomShape 5"/>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Nasa – Overview: Weather, Global Warming, and Climate Change – https://climate.nasa.gov/resources/global-warming-vs-climate-change/</a:t>
            </a:r>
            <a:endParaRPr lang="de-DE" sz="90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7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 – Earth Energy Budget</a:t>
            </a:r>
            <a:endParaRPr lang="de-DE" sz="2200" b="0" strike="noStrike" spc="-1">
              <a:solidFill>
                <a:srgbClr val="000000"/>
              </a:solidFill>
              <a:latin typeface="Arial"/>
            </a:endParaRPr>
          </a:p>
        </p:txBody>
      </p:sp>
      <p:pic>
        <p:nvPicPr>
          <p:cNvPr id="178" name="Grafik 142"/>
          <p:cNvPicPr/>
          <p:nvPr/>
        </p:nvPicPr>
        <p:blipFill>
          <a:blip r:embed="rId2"/>
          <a:stretch/>
        </p:blipFill>
        <p:spPr>
          <a:xfrm>
            <a:off x="2709720" y="1554480"/>
            <a:ext cx="6426720" cy="4964400"/>
          </a:xfrm>
          <a:prstGeom prst="rect">
            <a:avLst/>
          </a:prstGeom>
          <a:ln w="0">
            <a:noFill/>
          </a:ln>
        </p:spPr>
      </p:pic>
      <p:sp>
        <p:nvSpPr>
          <p:cNvPr id="179" name="CustomShape 3"/>
          <p:cNvSpPr/>
          <p:nvPr/>
        </p:nvSpPr>
        <p:spPr>
          <a:xfrm>
            <a:off x="9950040" y="911520"/>
            <a:ext cx="509400" cy="4892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80" name="CustomShape 4"/>
          <p:cNvSpPr/>
          <p:nvPr/>
        </p:nvSpPr>
        <p:spPr>
          <a:xfrm>
            <a:off x="263520" y="6492240"/>
            <a:ext cx="105188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NASA – https://commons.wikimedia.org/wiki/File:The-NASA-Earth%27s-Energy-Budget-Poster-Radiant-Energy-System-satellite-infrared-radiation-fluxes.jpg – Public Domain.</a:t>
            </a:r>
            <a:endParaRPr lang="de-DE" sz="900" b="0" strike="noStrike" spc="-1">
              <a:solidFill>
                <a:srgbClr val="000000"/>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82"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Warming – Annual Mean Global Temperatures (1850-2018)</a:t>
            </a:r>
            <a:endParaRPr lang="de-DE" sz="2200" b="0" strike="noStrike" spc="-1">
              <a:solidFill>
                <a:srgbClr val="000000"/>
              </a:solidFill>
              <a:latin typeface="Arial"/>
            </a:endParaRPr>
          </a:p>
        </p:txBody>
      </p:sp>
      <p:pic>
        <p:nvPicPr>
          <p:cNvPr id="183" name="Grafik 147"/>
          <p:cNvPicPr/>
          <p:nvPr/>
        </p:nvPicPr>
        <p:blipFill>
          <a:blip r:embed="rId2"/>
          <a:stretch/>
        </p:blipFill>
        <p:spPr>
          <a:xfrm>
            <a:off x="269640" y="1828800"/>
            <a:ext cx="10969920" cy="4107240"/>
          </a:xfrm>
          <a:prstGeom prst="rect">
            <a:avLst/>
          </a:prstGeom>
          <a:ln w="0">
            <a:noFill/>
          </a:ln>
        </p:spPr>
      </p:pic>
      <p:sp>
        <p:nvSpPr>
          <p:cNvPr id="184" name="CustomShape 3"/>
          <p:cNvSpPr/>
          <p:nvPr/>
        </p:nvSpPr>
        <p:spPr>
          <a:xfrm>
            <a:off x="263520" y="6492240"/>
            <a:ext cx="10518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Ed Hawkins – https://commons.wikimedia.org/wiki/File:20181204_Warming_stripes_(global,_WMO,_1850-2018)_-_Climate_Lab_Book_(Ed_Hawkins).png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sp>
        <p:nvSpPr>
          <p:cNvPr id="185" name="CustomShape 4"/>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 stripe = 1 year</a:t>
            </a:r>
            <a:endParaRPr lang="de-DE" sz="1800" b="0" strike="noStrike" spc="-1">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87"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Greenhouse gases</a:t>
            </a:r>
            <a:r>
              <a:rPr lang="en-US" sz="1800" b="0" i="1" strike="noStrike" spc="-1">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lang="en-US" sz="1800" b="0" i="1" u="sng" strike="noStrike" spc="-1">
                <a:solidFill>
                  <a:srgbClr val="000000"/>
                </a:solidFill>
                <a:uFillTx/>
                <a:latin typeface="DejaVu Sans"/>
                <a:ea typeface="DejaVu Sans"/>
              </a:rPr>
              <a:t>greenhouse effect</a:t>
            </a:r>
            <a:r>
              <a:rPr lang="en-US" sz="1800" b="0" i="1" strike="noStrike" spc="-1">
                <a:solidFill>
                  <a:srgbClr val="000000"/>
                </a:solidFill>
                <a:latin typeface="DejaVu Sans"/>
                <a:ea typeface="DejaVu Sans"/>
              </a:rPr>
              <a:t>.</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FFFFFF"/>
                </a:solidFill>
                <a:latin typeface="DejaVu Sans"/>
                <a:ea typeface="DejaVu Sans"/>
              </a:rPr>
              <a:t>Water vapour (H2O), carbon dioxide (CO2), nitrous oxide (N2O), methane (CH4) and ozone (O3) are the primary GHGs in the Earth’s atmosphere.” </a:t>
            </a:r>
            <a:endParaRPr lang="de-DE" sz="1800" b="0" strike="noStrike" spc="-1">
              <a:solidFill>
                <a:srgbClr val="000000"/>
              </a:solidFill>
              <a:latin typeface="Arial"/>
            </a:endParaRPr>
          </a:p>
        </p:txBody>
      </p:sp>
      <p:sp>
        <p:nvSpPr>
          <p:cNvPr id="18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Greenhouse Gases (GHG)</a:t>
            </a:r>
            <a:endParaRPr lang="de-DE" sz="2200" b="0" strike="noStrike" spc="-1">
              <a:solidFill>
                <a:srgbClr val="000000"/>
              </a:solidFill>
              <a:latin typeface="Arial"/>
            </a:endParaRPr>
          </a:p>
        </p:txBody>
      </p:sp>
      <p:sp>
        <p:nvSpPr>
          <p:cNvPr id="189" name="CustomShape 4"/>
          <p:cNvSpPr/>
          <p:nvPr/>
        </p:nvSpPr>
        <p:spPr>
          <a:xfrm>
            <a:off x="360720" y="2743200"/>
            <a:ext cx="10787400" cy="2370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90" name="CustomShape 5"/>
          <p:cNvSpPr/>
          <p:nvPr/>
        </p:nvSpPr>
        <p:spPr>
          <a:xfrm>
            <a:off x="263520" y="6126480"/>
            <a:ext cx="10793160" cy="63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lang="de-DE" sz="900" b="0" strike="noStrike" spc="-1">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92"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Greenhouse gases</a:t>
            </a:r>
            <a:r>
              <a:rPr lang="en-US" sz="1800" b="0" i="1" strike="noStrike" spc="-1">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lang="en-US" sz="1800" b="0" i="1" u="sng" strike="noStrike" spc="-1">
                <a:solidFill>
                  <a:srgbClr val="000000"/>
                </a:solidFill>
                <a:uFillTx/>
                <a:latin typeface="DejaVu Sans"/>
                <a:ea typeface="DejaVu Sans"/>
              </a:rPr>
              <a:t>greenhouse effect</a:t>
            </a:r>
            <a:r>
              <a:rPr lang="en-US" sz="1800" b="0" i="1" strike="noStrike" spc="-1">
                <a:solidFill>
                  <a:srgbClr val="000000"/>
                </a:solidFill>
                <a:latin typeface="DejaVu Sans"/>
                <a:ea typeface="DejaVu Sans"/>
              </a:rPr>
              <a:t>.</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Water vapour (H2O), carbon dioxide (CO2), nitrous oxide (N2O), methane (CH4) and ozone (O3) are the primary GHGs in the Earth’s atmosphere.” </a:t>
            </a:r>
            <a:endParaRPr lang="de-DE" sz="1800" b="0" strike="noStrike" spc="-1">
              <a:solidFill>
                <a:srgbClr val="000000"/>
              </a:solidFill>
              <a:latin typeface="Arial"/>
            </a:endParaRPr>
          </a:p>
        </p:txBody>
      </p:sp>
      <p:sp>
        <p:nvSpPr>
          <p:cNvPr id="19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Greenhouse Gases (GHG)</a:t>
            </a:r>
            <a:endParaRPr lang="de-DE" sz="2200" b="0" strike="noStrike" spc="-1">
              <a:solidFill>
                <a:srgbClr val="000000"/>
              </a:solidFill>
              <a:latin typeface="Arial"/>
            </a:endParaRPr>
          </a:p>
        </p:txBody>
      </p:sp>
      <p:sp>
        <p:nvSpPr>
          <p:cNvPr id="194" name="CustomShape 4"/>
          <p:cNvSpPr/>
          <p:nvPr/>
        </p:nvSpPr>
        <p:spPr>
          <a:xfrm>
            <a:off x="360720" y="2743200"/>
            <a:ext cx="10787400" cy="2370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95" name="CustomShape 5"/>
          <p:cNvSpPr/>
          <p:nvPr/>
        </p:nvSpPr>
        <p:spPr>
          <a:xfrm>
            <a:off x="263520" y="6126480"/>
            <a:ext cx="10793160" cy="63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lang="de-DE" sz="900" b="0" strike="noStrike" spc="-1">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19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GHG Emissions – Cumulative CO2 Emissions (1850 – 2021) </a:t>
            </a:r>
            <a:endParaRPr lang="de-DE" sz="2200" b="0" strike="noStrike" spc="-1">
              <a:solidFill>
                <a:srgbClr val="000000"/>
              </a:solidFill>
              <a:latin typeface="Arial"/>
            </a:endParaRPr>
          </a:p>
        </p:txBody>
      </p:sp>
      <p:sp>
        <p:nvSpPr>
          <p:cNvPr id="198" name="CustomShape 3"/>
          <p:cNvSpPr/>
          <p:nvPr/>
        </p:nvSpPr>
        <p:spPr>
          <a:xfrm>
            <a:off x="263520" y="6492240"/>
            <a:ext cx="10518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RCraig09 – https://commons.wikimedia.org/wiki/File:20211026_Cumulative_carbon_dioxide_CO2_emissions_by_country_-_bar_chart.svg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199" name="Grafik 163"/>
          <p:cNvPicPr/>
          <p:nvPr/>
        </p:nvPicPr>
        <p:blipFill>
          <a:blip r:embed="rId3"/>
          <a:stretch/>
        </p:blipFill>
        <p:spPr>
          <a:xfrm>
            <a:off x="1645920" y="1720800"/>
            <a:ext cx="8313840" cy="467316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01"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GHG Emissions – CO2 Emissions per Capita (2019)</a:t>
            </a:r>
            <a:endParaRPr lang="de-DE" sz="2200" b="0" strike="noStrike" spc="-1">
              <a:solidFill>
                <a:srgbClr val="000000"/>
              </a:solidFill>
              <a:latin typeface="Arial"/>
            </a:endParaRPr>
          </a:p>
        </p:txBody>
      </p:sp>
      <p:sp>
        <p:nvSpPr>
          <p:cNvPr id="202" name="CustomShape 3"/>
          <p:cNvSpPr/>
          <p:nvPr/>
        </p:nvSpPr>
        <p:spPr>
          <a:xfrm>
            <a:off x="263520" y="6492240"/>
            <a:ext cx="10518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Tom.Schulz – https://commons.wikimedia.org/wiki/File:2019_Worldwide_CO2_Emissions_(by_region,_per_capita),_variwide_chart.png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203" name="Grafik 167"/>
          <p:cNvPicPr/>
          <p:nvPr/>
        </p:nvPicPr>
        <p:blipFill>
          <a:blip r:embed="rId3"/>
          <a:stretch/>
        </p:blipFill>
        <p:spPr>
          <a:xfrm>
            <a:off x="1920240" y="1681920"/>
            <a:ext cx="7216560" cy="480312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52"/>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dirty="0">
                <a:solidFill>
                  <a:srgbClr val="008C4F"/>
                </a:solidFill>
                <a:latin typeface="Arial Unicode MS"/>
                <a:ea typeface="DejaVu Sans"/>
              </a:rPr>
              <a:t>E01 – Waste Produced in a Week</a:t>
            </a:r>
            <a:endParaRPr lang="de-DE" sz="3000" b="0" strike="noStrike" spc="-1" dirty="0">
              <a:solidFill>
                <a:srgbClr val="000000"/>
              </a:solidFill>
              <a:latin typeface="Arial"/>
            </a:endParaRPr>
          </a:p>
        </p:txBody>
      </p:sp>
      <p:sp>
        <p:nvSpPr>
          <p:cNvPr id="97" name="CustomShape 53"/>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05"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GHG Emissions – CO2 Concentration over the last 800,000 Years</a:t>
            </a:r>
            <a:endParaRPr lang="de-DE" sz="2200" b="0" strike="noStrike" spc="-1">
              <a:solidFill>
                <a:srgbClr val="000000"/>
              </a:solidFill>
              <a:latin typeface="Arial"/>
            </a:endParaRPr>
          </a:p>
        </p:txBody>
      </p:sp>
      <p:sp>
        <p:nvSpPr>
          <p:cNvPr id="206" name="CustomShape 3"/>
          <p:cNvSpPr/>
          <p:nvPr/>
        </p:nvSpPr>
        <p:spPr>
          <a:xfrm>
            <a:off x="263520" y="6492240"/>
            <a:ext cx="10518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Femke Nijsse – https://commons.wikimedia.org/wiki/File:Carbon_Dioxide_800kyr.svg – </a:t>
            </a:r>
            <a:r>
              <a:rPr lang="en-US" sz="900" b="0" u="sng" strike="noStrike" spc="-1">
                <a:solidFill>
                  <a:srgbClr val="0000FF"/>
                </a:solidFill>
                <a:uFillTx/>
                <a:latin typeface="Roboto"/>
                <a:ea typeface="Roboto"/>
                <a:hlinkClick r:id="rId2"/>
              </a:rPr>
              <a:t>CC BY-SA 3.0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207" name="Grafik 171"/>
          <p:cNvPicPr/>
          <p:nvPr/>
        </p:nvPicPr>
        <p:blipFill>
          <a:blip r:embed="rId3"/>
          <a:stretch/>
        </p:blipFill>
        <p:spPr>
          <a:xfrm>
            <a:off x="2193840" y="1643400"/>
            <a:ext cx="7125840" cy="481032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09"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lang="de-DE" sz="1800" b="0" strike="noStrike" spc="-1">
              <a:solidFill>
                <a:srgbClr val="000000"/>
              </a:solidFill>
              <a:latin typeface="Arial"/>
            </a:endParaRPr>
          </a:p>
        </p:txBody>
      </p:sp>
      <p:sp>
        <p:nvSpPr>
          <p:cNvPr id="21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Feedback (Effects)</a:t>
            </a:r>
            <a:endParaRPr lang="de-DE" sz="2200" b="0" strike="noStrike" spc="-1">
              <a:solidFill>
                <a:srgbClr val="000000"/>
              </a:solidFill>
              <a:latin typeface="Arial"/>
            </a:endParaRPr>
          </a:p>
        </p:txBody>
      </p:sp>
      <p:sp>
        <p:nvSpPr>
          <p:cNvPr id="211" name="CustomShape 4"/>
          <p:cNvSpPr/>
          <p:nvPr/>
        </p:nvSpPr>
        <p:spPr>
          <a:xfrm>
            <a:off x="361080" y="329220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12" name="CustomShape 5"/>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NASA</a:t>
            </a:r>
            <a:r>
              <a:rPr lang="de-DE" sz="900" b="0" strike="noStrike" spc="-1">
                <a:solidFill>
                  <a:srgbClr val="A6A6A6"/>
                </a:solidFill>
                <a:latin typeface="DejaVu Sans"/>
                <a:ea typeface="Roboto"/>
              </a:rPr>
              <a:t> – https://climate.nasa.gov/nasa_science/science/</a:t>
            </a:r>
            <a:endParaRPr lang="de-DE" sz="900" b="0" strike="noStrike" spc="-1">
              <a:solidFill>
                <a:srgbClr val="000000"/>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14"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Ice-Albedo effect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Thawing permafrost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
        <p:nvSpPr>
          <p:cNvPr id="215"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pic>
        <p:nvPicPr>
          <p:cNvPr id="216" name="Grafik 180"/>
          <p:cNvPicPr/>
          <p:nvPr/>
        </p:nvPicPr>
        <p:blipFill>
          <a:blip r:embed="rId2"/>
          <a:stretch/>
        </p:blipFill>
        <p:spPr>
          <a:xfrm>
            <a:off x="7218000" y="2194560"/>
            <a:ext cx="3569040" cy="2376360"/>
          </a:xfrm>
          <a:prstGeom prst="rect">
            <a:avLst/>
          </a:prstGeom>
          <a:ln w="0">
            <a:noFill/>
          </a:ln>
        </p:spPr>
      </p:pic>
      <p:sp>
        <p:nvSpPr>
          <p:cNvPr id="217" name="CustomShape 4"/>
          <p:cNvSpPr/>
          <p:nvPr/>
        </p:nvSpPr>
        <p:spPr>
          <a:xfrm>
            <a:off x="274320" y="6492240"/>
            <a:ext cx="77742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Bruce Detorres – https://www.flickr.com/photos/brucedetorres/49352689768 – Public Domain.</a:t>
            </a:r>
            <a:endParaRPr lang="de-DE" sz="9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19"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Thawing permafrost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
        <p:nvSpPr>
          <p:cNvPr id="22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
        <p:nvSpPr>
          <p:cNvPr id="221" name="CustomShape 4"/>
          <p:cNvSpPr/>
          <p:nvPr/>
        </p:nvSpPr>
        <p:spPr>
          <a:xfrm>
            <a:off x="1188720" y="5029200"/>
            <a:ext cx="4569120" cy="599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i="1" strike="noStrike" spc="-1">
                <a:solidFill>
                  <a:srgbClr val="000000"/>
                </a:solidFill>
                <a:latin typeface="Arial"/>
                <a:ea typeface="DejaVu Sans"/>
              </a:rPr>
              <a:t>Albedo: Measure of the diffuse reflection of solar radiation</a:t>
            </a:r>
            <a:endParaRPr lang="de-DE" sz="1800" b="0" strike="noStrike" spc="-1">
              <a:solidFill>
                <a:srgbClr val="000000"/>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23"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Thawing permafrost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
        <p:nvSpPr>
          <p:cNvPr id="224"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
        <p:nvSpPr>
          <p:cNvPr id="225" name="CustomShape 4"/>
          <p:cNvSpPr/>
          <p:nvPr/>
        </p:nvSpPr>
        <p:spPr>
          <a:xfrm>
            <a:off x="8138160" y="1280160"/>
            <a:ext cx="1734480" cy="16430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FFFFFF"/>
                </a:solidFill>
                <a:latin typeface="Arial"/>
                <a:ea typeface="DejaVu Sans"/>
              </a:rPr>
              <a:t>Melting ice</a:t>
            </a:r>
            <a:endParaRPr lang="de-DE" sz="1800" b="0" strike="noStrike" spc="-1">
              <a:solidFill>
                <a:srgbClr val="000000"/>
              </a:solidFill>
              <a:latin typeface="Arial"/>
            </a:endParaRPr>
          </a:p>
        </p:txBody>
      </p:sp>
      <p:sp>
        <p:nvSpPr>
          <p:cNvPr id="226" name="CustomShape 5"/>
          <p:cNvSpPr/>
          <p:nvPr/>
        </p:nvSpPr>
        <p:spPr>
          <a:xfrm>
            <a:off x="6583680" y="3566160"/>
            <a:ext cx="1734480" cy="16430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FFFFFF"/>
                </a:solidFill>
                <a:latin typeface="Arial"/>
                <a:ea typeface="DejaVu Sans"/>
              </a:rPr>
              <a:t>Increase in </a:t>
            </a:r>
            <a:endParaRPr lang="de-DE" sz="1800" b="0" strike="noStrike" spc="-1">
              <a:solidFill>
                <a:srgbClr val="000000"/>
              </a:solidFill>
              <a:latin typeface="Arial"/>
            </a:endParaRPr>
          </a:p>
          <a:p>
            <a:pPr algn="ctr">
              <a:lnSpc>
                <a:spcPct val="100000"/>
              </a:lnSpc>
            </a:pPr>
            <a:r>
              <a:rPr lang="en-US" sz="1800" b="0" strike="noStrike" spc="-1">
                <a:solidFill>
                  <a:srgbClr val="FFFFFF"/>
                </a:solidFill>
                <a:latin typeface="Arial"/>
                <a:ea typeface="DejaVu Sans"/>
              </a:rPr>
              <a:t>absorbed solar</a:t>
            </a:r>
            <a:endParaRPr lang="de-DE" sz="1800" b="0" strike="noStrike" spc="-1">
              <a:solidFill>
                <a:srgbClr val="000000"/>
              </a:solidFill>
              <a:latin typeface="Arial"/>
            </a:endParaRPr>
          </a:p>
          <a:p>
            <a:pPr algn="ctr">
              <a:lnSpc>
                <a:spcPct val="100000"/>
              </a:lnSpc>
            </a:pPr>
            <a:r>
              <a:rPr lang="en-US" sz="1800" b="0" strike="noStrike" spc="-1">
                <a:solidFill>
                  <a:srgbClr val="FFFFFF"/>
                </a:solidFill>
                <a:latin typeface="Arial"/>
                <a:ea typeface="DejaVu Sans"/>
              </a:rPr>
              <a:t>radiation</a:t>
            </a:r>
            <a:endParaRPr lang="de-DE" sz="1800" b="0" strike="noStrike" spc="-1">
              <a:solidFill>
                <a:srgbClr val="000000"/>
              </a:solidFill>
              <a:latin typeface="Arial"/>
            </a:endParaRPr>
          </a:p>
        </p:txBody>
      </p:sp>
      <p:sp>
        <p:nvSpPr>
          <p:cNvPr id="227" name="CustomShape 6"/>
          <p:cNvSpPr/>
          <p:nvPr/>
        </p:nvSpPr>
        <p:spPr>
          <a:xfrm>
            <a:off x="9601200" y="3566160"/>
            <a:ext cx="1734480" cy="16430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FFFFFF"/>
                </a:solidFill>
                <a:latin typeface="Arial"/>
                <a:ea typeface="DejaVu Sans"/>
              </a:rPr>
              <a:t>Lower Albedo</a:t>
            </a:r>
            <a:endParaRPr lang="de-DE" sz="1800" b="0" strike="noStrike" spc="-1">
              <a:solidFill>
                <a:srgbClr val="000000"/>
              </a:solidFill>
              <a:latin typeface="Arial"/>
            </a:endParaRPr>
          </a:p>
        </p:txBody>
      </p:sp>
      <p:sp>
        <p:nvSpPr>
          <p:cNvPr id="228" name="CustomShape 7"/>
          <p:cNvSpPr/>
          <p:nvPr/>
        </p:nvSpPr>
        <p:spPr>
          <a:xfrm rot="18335400">
            <a:off x="7873920" y="3143160"/>
            <a:ext cx="718560" cy="362880"/>
          </a:xfrm>
          <a:custGeom>
            <a:avLst/>
            <a:gdLst>
              <a:gd name="textAreaLeft" fmla="*/ 0 w 718560"/>
              <a:gd name="textAreaRight" fmla="*/ 719640 w 718560"/>
              <a:gd name="textAreaTop" fmla="*/ 0 h 362880"/>
              <a:gd name="textAreaBottom" fmla="*/ 363960 h 362880"/>
            </a:gdLst>
            <a:ahLst/>
            <a:cxnLst/>
            <a:rect l="textAreaLeft" t="textAreaTop" r="textAreaRight" b="textAreaBottom"/>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29" name="CustomShape 8"/>
          <p:cNvSpPr/>
          <p:nvPr/>
        </p:nvSpPr>
        <p:spPr>
          <a:xfrm rot="13432800">
            <a:off x="9534600" y="3037680"/>
            <a:ext cx="725760" cy="362880"/>
          </a:xfrm>
          <a:custGeom>
            <a:avLst/>
            <a:gdLst>
              <a:gd name="textAreaLeft" fmla="*/ 0 w 725760"/>
              <a:gd name="textAreaRight" fmla="*/ 726840 w 725760"/>
              <a:gd name="textAreaTop" fmla="*/ 0 h 362880"/>
              <a:gd name="textAreaBottom" fmla="*/ 363960 h 362880"/>
            </a:gdLst>
            <a:ahLst/>
            <a:cxnLst/>
            <a:rect l="textAreaLeft" t="textAreaTop" r="textAreaRight" b="textAreaBottom"/>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30" name="CustomShape 9"/>
          <p:cNvSpPr/>
          <p:nvPr/>
        </p:nvSpPr>
        <p:spPr>
          <a:xfrm rot="12000">
            <a:off x="8595720" y="4190760"/>
            <a:ext cx="734040" cy="362880"/>
          </a:xfrm>
          <a:custGeom>
            <a:avLst/>
            <a:gdLst>
              <a:gd name="textAreaLeft" fmla="*/ 0 w 734040"/>
              <a:gd name="textAreaRight" fmla="*/ 735120 w 734040"/>
              <a:gd name="textAreaTop" fmla="*/ 0 h 362880"/>
              <a:gd name="textAreaBottom" fmla="*/ 363960 h 362880"/>
            </a:gdLst>
            <a:ahLst/>
            <a:cxnLst/>
            <a:rect l="textAreaLeft" t="textAreaTop" r="textAreaRight" b="textAreaBottom"/>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31" name="CustomShape 10"/>
          <p:cNvSpPr/>
          <p:nvPr/>
        </p:nvSpPr>
        <p:spPr>
          <a:xfrm>
            <a:off x="1188720" y="5029200"/>
            <a:ext cx="4569120" cy="599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i="1" strike="noStrike" spc="-1">
                <a:solidFill>
                  <a:srgbClr val="000000"/>
                </a:solidFill>
                <a:latin typeface="Arial"/>
                <a:ea typeface="DejaVu Sans"/>
              </a:rPr>
              <a:t>Albedo: Measure of the diffuse reflection of solar radiation</a:t>
            </a:r>
            <a:endParaRPr lang="de-DE" sz="1800" b="0" strike="noStrike" spc="-1">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33"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Warming ocean → collapse of the Gulf Stream</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
        <p:nvSpPr>
          <p:cNvPr id="234"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36"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Warming ocean → collapse of the Gulf Stream</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
        <p:nvSpPr>
          <p:cNvPr id="237"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39"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Wildfires</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Ice-Albedo effect</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Thawing permafrost</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Warming ocean → collapse of the Gulf Stream</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Etc.</a:t>
            </a:r>
            <a:endParaRPr lang="de-DE" sz="1800" b="0" strike="noStrike" spc="-1">
              <a:solidFill>
                <a:srgbClr val="000000"/>
              </a:solidFill>
              <a:latin typeface="Arial"/>
            </a:endParaRPr>
          </a:p>
        </p:txBody>
      </p:sp>
      <p:sp>
        <p:nvSpPr>
          <p:cNvPr id="24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Feedback Effects – Examples</a:t>
            </a:r>
            <a:endParaRPr lang="de-DE" sz="22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42"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The </a:t>
            </a:r>
            <a:r>
              <a:rPr lang="en-US" sz="1800" b="1" i="1" u="sng" strike="noStrike" spc="-1">
                <a:solidFill>
                  <a:srgbClr val="000000"/>
                </a:solidFill>
                <a:uFillTx/>
                <a:latin typeface="DejaVu Sans"/>
                <a:ea typeface="DejaVu Sans"/>
              </a:rPr>
              <a:t>carbon footprint</a:t>
            </a:r>
            <a:r>
              <a:rPr lang="en-US" sz="1800" b="0" i="1" strike="noStrike" spc="-1">
                <a:solidFill>
                  <a:srgbClr val="000000"/>
                </a:solidFill>
                <a:latin typeface="DejaVu Sans"/>
                <a:ea typeface="DejaVu Sans"/>
              </a:rPr>
              <a:t> is a measure of the exclusive total amount of carbon dioxide</a:t>
            </a:r>
            <a:endParaRPr lang="de-DE" sz="1800" b="0" strike="noStrike" spc="-1">
              <a:solidFill>
                <a:srgbClr val="000000"/>
              </a:solidFill>
              <a:latin typeface="Arial"/>
            </a:endParaRPr>
          </a:p>
          <a:p>
            <a:pPr marL="360" algn="ctr">
              <a:lnSpc>
                <a:spcPct val="100000"/>
              </a:lnSpc>
              <a:spcBef>
                <a:spcPts val="360"/>
              </a:spcBef>
            </a:pPr>
            <a:r>
              <a:rPr lang="en-US" sz="1800" b="0" i="1" strike="noStrike" spc="-1">
                <a:solidFill>
                  <a:srgbClr val="000000"/>
                </a:solidFill>
                <a:latin typeface="DejaVu Sans"/>
                <a:ea typeface="DejaVu Sans"/>
              </a:rPr>
              <a:t>emissions that is directly and indirectly caused by an activity or is accumulated over the life stages of a product.</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p:txBody>
      </p:sp>
      <p:sp>
        <p:nvSpPr>
          <p:cNvPr id="24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a:t>
            </a:r>
            <a:endParaRPr lang="de-DE" sz="2200" b="0" strike="noStrike" spc="-1">
              <a:solidFill>
                <a:srgbClr val="000000"/>
              </a:solidFill>
              <a:latin typeface="Arial"/>
            </a:endParaRPr>
          </a:p>
        </p:txBody>
      </p:sp>
      <p:sp>
        <p:nvSpPr>
          <p:cNvPr id="244" name="CustomShape 4"/>
          <p:cNvSpPr/>
          <p:nvPr/>
        </p:nvSpPr>
        <p:spPr>
          <a:xfrm>
            <a:off x="335520" y="310896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45" name="CustomShape 5"/>
          <p:cNvSpPr/>
          <p:nvPr/>
        </p:nvSpPr>
        <p:spPr>
          <a:xfrm>
            <a:off x="270720" y="632268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T. Wiedmann, J. Minx. (2008). </a:t>
            </a:r>
            <a:r>
              <a:rPr lang="en-US" sz="900" b="0" i="1" strike="noStrike" spc="-1">
                <a:solidFill>
                  <a:srgbClr val="A6A6A6"/>
                </a:solidFill>
                <a:latin typeface="DejaVu Sans"/>
                <a:ea typeface="Roboto"/>
              </a:rPr>
              <a:t>A definition of ‘carbon footprint’, Ecological Economics Research Trends</a:t>
            </a:r>
            <a:r>
              <a:rPr lang="en-US" sz="900" b="0" strike="noStrike" spc="-1">
                <a:solidFill>
                  <a:srgbClr val="A6A6A6"/>
                </a:solidFill>
                <a:latin typeface="DejaVu Sans"/>
                <a:ea typeface="Roboto"/>
              </a:rPr>
              <a:t>.</a:t>
            </a:r>
            <a:endParaRPr lang="de-DE" sz="900" b="0" strike="noStrike" spc="-1">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4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Origins</a:t>
            </a:r>
            <a:endParaRPr lang="de-DE" sz="22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54"/>
          <p:cNvSpPr/>
          <p:nvPr/>
        </p:nvSpPr>
        <p:spPr>
          <a:xfrm>
            <a:off x="335520" y="764640"/>
            <a:ext cx="10743120" cy="49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dirty="0">
                <a:solidFill>
                  <a:srgbClr val="000000"/>
                </a:solidFill>
                <a:latin typeface="DejaVu Sans"/>
                <a:ea typeface="DejaVu Sans"/>
              </a:rPr>
              <a:t>How much waste do you produce in a week?</a:t>
            </a:r>
            <a:endParaRPr lang="de-DE" sz="2400" b="0" strike="noStrike" spc="-1" dirty="0">
              <a:solidFill>
                <a:srgbClr val="000000"/>
              </a:solidFill>
              <a:latin typeface="Arial"/>
            </a:endParaRPr>
          </a:p>
        </p:txBody>
      </p:sp>
      <p:sp>
        <p:nvSpPr>
          <p:cNvPr id="99" name="CustomShape 55"/>
          <p:cNvSpPr/>
          <p:nvPr/>
        </p:nvSpPr>
        <p:spPr>
          <a:xfrm>
            <a:off x="39456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dirty="0">
                <a:solidFill>
                  <a:srgbClr val="666666"/>
                </a:solidFill>
                <a:latin typeface="DejaVu Sans"/>
                <a:ea typeface="DejaVu Sans"/>
              </a:rPr>
              <a:t>Results E01</a:t>
            </a:r>
            <a:endParaRPr lang="de-DE" sz="2200" b="0" strike="noStrike" spc="-1" dirty="0">
              <a:solidFill>
                <a:srgbClr val="000000"/>
              </a:solidFill>
              <a:latin typeface="Arial"/>
            </a:endParaRPr>
          </a:p>
        </p:txBody>
      </p:sp>
      <p:pic>
        <p:nvPicPr>
          <p:cNvPr id="2" name="Picture 1">
            <a:extLst>
              <a:ext uri="{FF2B5EF4-FFF2-40B4-BE49-F238E27FC236}">
                <a16:creationId xmlns:a16="http://schemas.microsoft.com/office/drawing/2014/main" id="{CA5B92C1-425A-4A21-BBFB-BBC191300DC3}"/>
              </a:ext>
            </a:extLst>
          </p:cNvPr>
          <p:cNvPicPr>
            <a:picLocks noChangeAspect="1"/>
          </p:cNvPicPr>
          <p:nvPr/>
        </p:nvPicPr>
        <p:blipFill>
          <a:blip r:embed="rId2"/>
          <a:stretch>
            <a:fillRect/>
          </a:stretch>
        </p:blipFill>
        <p:spPr>
          <a:xfrm>
            <a:off x="207817" y="1779948"/>
            <a:ext cx="9998707" cy="473861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49"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1800" b="0" strike="noStrike" spc="-1">
                <a:solidFill>
                  <a:srgbClr val="000000"/>
                </a:solidFill>
                <a:latin typeface="DejaVu Sans"/>
                <a:ea typeface="DejaVu Sans"/>
              </a:rPr>
              <a:t>“</a:t>
            </a:r>
            <a:r>
              <a:rPr lang="en-US" sz="1800" b="0" i="1" strike="noStrike" spc="-1">
                <a:solidFill>
                  <a:srgbClr val="000000"/>
                </a:solidFill>
                <a:latin typeface="DejaVu Sans"/>
                <a:ea typeface="DejaVu Sans"/>
              </a:rPr>
              <a:t>The first step to reducing your emissions is to know where you stand. Find out your #carbonfootprint with our new calculator &amp; share your pledge today!</a:t>
            </a:r>
            <a:r>
              <a:rPr lang="en-US" sz="1800" b="0" strike="noStrike" spc="-1">
                <a:solidFill>
                  <a:srgbClr val="000000"/>
                </a:solidFill>
                <a:latin typeface="DejaVu Sans"/>
                <a:ea typeface="DejaVu Sans"/>
              </a:rPr>
              <a:t>” - BP (British Petroleum)</a:t>
            </a:r>
            <a:endParaRPr lang="de-DE" sz="1800" b="0" strike="noStrike" spc="-1">
              <a:solidFill>
                <a:srgbClr val="000000"/>
              </a:solidFill>
              <a:latin typeface="Arial"/>
            </a:endParaRPr>
          </a:p>
        </p:txBody>
      </p:sp>
      <p:sp>
        <p:nvSpPr>
          <p:cNvPr id="25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Origins</a:t>
            </a:r>
            <a:endParaRPr lang="de-DE" sz="22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52" name="CustomShape 2"/>
          <p:cNvSpPr/>
          <p:nvPr/>
        </p:nvSpPr>
        <p:spPr>
          <a:xfrm>
            <a:off x="336240" y="1600920"/>
            <a:ext cx="10856160" cy="387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de-DE" sz="2000" b="0" strike="noStrike" spc="-1">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de-DE" sz="2000" b="0" strike="noStrike" spc="-1">
              <a:solidFill>
                <a:srgbClr val="000000"/>
              </a:solidFill>
              <a:latin typeface="Arial"/>
            </a:endParaRPr>
          </a:p>
          <a:p>
            <a:pPr>
              <a:lnSpc>
                <a:spcPct val="100000"/>
              </a:lnSpc>
            </a:pPr>
            <a:endParaRPr lang="de-DE" sz="2000" b="0" strike="noStrike" spc="-1">
              <a:solidFill>
                <a:srgbClr val="000000"/>
              </a:solidFill>
              <a:latin typeface="Arial"/>
            </a:endParaRPr>
          </a:p>
        </p:txBody>
      </p:sp>
      <p:sp>
        <p:nvSpPr>
          <p:cNvPr id="253" name="CustomShape 3"/>
          <p:cNvSpPr/>
          <p:nvPr/>
        </p:nvSpPr>
        <p:spPr>
          <a:xfrm>
            <a:off x="270720" y="632268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de-DE" sz="900" b="0" strike="noStrike" spc="-1">
              <a:solidFill>
                <a:srgbClr val="000000"/>
              </a:solidFill>
              <a:latin typeface="Arial"/>
            </a:endParaRPr>
          </a:p>
        </p:txBody>
      </p:sp>
      <p:sp>
        <p:nvSpPr>
          <p:cNvPr id="254"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Who Emits CO2?</a:t>
            </a:r>
            <a:endParaRPr lang="de-DE" sz="2200" b="0" strike="noStrike" spc="-1">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56" name="CustomShape 2"/>
          <p:cNvSpPr/>
          <p:nvPr/>
        </p:nvSpPr>
        <p:spPr>
          <a:xfrm>
            <a:off x="336240" y="1600920"/>
            <a:ext cx="10856160" cy="387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de-DE" sz="2000" b="0" strike="noStrike" spc="-1">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de-DE" sz="2000" b="0" strike="noStrike" spc="-1">
              <a:solidFill>
                <a:srgbClr val="000000"/>
              </a:solidFill>
              <a:latin typeface="Arial"/>
            </a:endParaRPr>
          </a:p>
          <a:p>
            <a:pPr>
              <a:lnSpc>
                <a:spcPct val="100000"/>
              </a:lnSpc>
            </a:pPr>
            <a:endParaRPr lang="de-DE" sz="2000" b="0" strike="noStrike" spc="-1">
              <a:solidFill>
                <a:srgbClr val="000000"/>
              </a:solidFill>
              <a:latin typeface="Arial"/>
            </a:endParaRPr>
          </a:p>
        </p:txBody>
      </p:sp>
      <p:sp>
        <p:nvSpPr>
          <p:cNvPr id="257" name="CustomShape 3"/>
          <p:cNvSpPr/>
          <p:nvPr/>
        </p:nvSpPr>
        <p:spPr>
          <a:xfrm>
            <a:off x="270720" y="632268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de-DE" sz="900" b="0" strike="noStrike" spc="-1">
              <a:solidFill>
                <a:srgbClr val="000000"/>
              </a:solidFill>
              <a:latin typeface="Arial"/>
            </a:endParaRPr>
          </a:p>
        </p:txBody>
      </p:sp>
      <p:sp>
        <p:nvSpPr>
          <p:cNvPr id="258" name="CustomShape 4"/>
          <p:cNvSpPr/>
          <p:nvPr/>
        </p:nvSpPr>
        <p:spPr>
          <a:xfrm>
            <a:off x="3566160" y="3017520"/>
            <a:ext cx="5022720" cy="273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(Coal) → 14.32%</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Saudi Arabian Oil Company (Aramco) → 4.50%</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Gazprom OAO	→ 3.91%</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National Iranian Oil → 2.28%</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ExxonMobil Corp → 1.98%</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Coal India	→ 1.87%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Petroleos Mexicanos (Pemex) → 1.87%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Russia (Coal) → 1.86%</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Royal Dutch Shell PLC → 1.67%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National Petroleum Corp (CNPC) → 1.56%</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1" strike="noStrike" spc="-1">
                <a:solidFill>
                  <a:srgbClr val="C9211E"/>
                </a:solidFill>
                <a:highlight>
                  <a:srgbClr val="FFFF00"/>
                </a:highlight>
                <a:latin typeface="DejaVu Sans"/>
                <a:ea typeface="DejaVu Sans"/>
              </a:rPr>
              <a:t> BP PLC → 1.53%</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highlight>
                  <a:srgbClr val="FFFF00"/>
                </a:highlight>
                <a:latin typeface="DejaVu Sans"/>
                <a:ea typeface="DejaVu Sans"/>
              </a:rPr>
              <a:t> Chevron Corp → 1.31%</a:t>
            </a:r>
            <a:endParaRPr lang="de-DE" sz="1400" b="0" strike="noStrike" spc="-1">
              <a:solidFill>
                <a:srgbClr val="000000"/>
              </a:solidFill>
              <a:latin typeface="Arial"/>
            </a:endParaRPr>
          </a:p>
        </p:txBody>
      </p:sp>
      <p:sp>
        <p:nvSpPr>
          <p:cNvPr id="259" name="CustomShape 5"/>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Who Emits CO2?</a:t>
            </a:r>
            <a:endParaRPr lang="de-DE" sz="2200" b="0" strike="noStrike" spc="-1">
              <a:solidFill>
                <a:srgbClr val="000000"/>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Climate Change Basics</a:t>
            </a:r>
            <a:endParaRPr lang="de-DE" sz="2400" b="0" strike="noStrike" spc="-1">
              <a:solidFill>
                <a:srgbClr val="000000"/>
              </a:solidFill>
              <a:latin typeface="Arial"/>
            </a:endParaRPr>
          </a:p>
        </p:txBody>
      </p:sp>
      <p:sp>
        <p:nvSpPr>
          <p:cNvPr id="261" name="CustomShape 2"/>
          <p:cNvSpPr/>
          <p:nvPr/>
        </p:nvSpPr>
        <p:spPr>
          <a:xfrm>
            <a:off x="336240" y="1600920"/>
            <a:ext cx="10856160" cy="387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100 companies produced more than 70% of the world’s greenhouse gas emissions between 1988 and 2017</a:t>
            </a:r>
            <a:endParaRPr lang="de-DE" sz="2000" b="0" strike="noStrike" spc="-1">
              <a:solidFill>
                <a:srgbClr val="000000"/>
              </a:solidFill>
              <a:latin typeface="Arial"/>
            </a:endParaRPr>
          </a:p>
          <a:p>
            <a:pPr marL="216000" indent="-209520">
              <a:lnSpc>
                <a:spcPct val="100000"/>
              </a:lnSpc>
              <a:spcBef>
                <a:spcPts val="1191"/>
              </a:spcBef>
              <a:spcAft>
                <a:spcPts val="992"/>
              </a:spcAft>
              <a:buClr>
                <a:srgbClr val="008C4F"/>
              </a:buClr>
              <a:buSzPct val="115000"/>
              <a:buFont typeface="Wingdings 2" charset="2"/>
              <a:buChar char=""/>
            </a:pPr>
            <a:r>
              <a:rPr lang="en-US" sz="2000" b="0" strike="noStrike" spc="-1">
                <a:solidFill>
                  <a:srgbClr val="000000"/>
                </a:solidFill>
                <a:latin typeface="DejaVu Sans"/>
                <a:ea typeface="DejaVu Sans"/>
              </a:rPr>
              <a:t>Guess who is on the list?</a:t>
            </a:r>
            <a:endParaRPr lang="de-DE" sz="2000" b="0" strike="noStrike" spc="-1">
              <a:solidFill>
                <a:srgbClr val="000000"/>
              </a:solidFill>
              <a:latin typeface="Arial"/>
            </a:endParaRPr>
          </a:p>
          <a:p>
            <a:pPr>
              <a:lnSpc>
                <a:spcPct val="100000"/>
              </a:lnSpc>
            </a:pPr>
            <a:endParaRPr lang="de-DE" sz="2000" b="0" strike="noStrike" spc="-1">
              <a:solidFill>
                <a:srgbClr val="000000"/>
              </a:solidFill>
              <a:latin typeface="Arial"/>
            </a:endParaRPr>
          </a:p>
        </p:txBody>
      </p:sp>
      <p:sp>
        <p:nvSpPr>
          <p:cNvPr id="262" name="CustomShape 3"/>
          <p:cNvSpPr/>
          <p:nvPr/>
        </p:nvSpPr>
        <p:spPr>
          <a:xfrm>
            <a:off x="270720" y="632268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https://www.theguardian.com/sustainable-business/2017/jul/10/100-fossil-fuel-companies-investors-responsible-71-global-emissions-cdp-study-climate-change</a:t>
            </a:r>
            <a:endParaRPr lang="de-DE" sz="900" b="0" strike="noStrike" spc="-1">
              <a:solidFill>
                <a:srgbClr val="000000"/>
              </a:solidFill>
              <a:latin typeface="Arial"/>
            </a:endParaRPr>
          </a:p>
        </p:txBody>
      </p:sp>
      <p:sp>
        <p:nvSpPr>
          <p:cNvPr id="263" name="CustomShape 4"/>
          <p:cNvSpPr/>
          <p:nvPr/>
        </p:nvSpPr>
        <p:spPr>
          <a:xfrm>
            <a:off x="3566160" y="3017520"/>
            <a:ext cx="5022720" cy="273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(Coal) → 14.32%</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Saudi Arabian Oil Company (Aramco) → 4.50%</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Gazprom OAO	→ 3.91%</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National Iranian Oil → 2.28%</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ExxonMobil Corp → 1.98%</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Coal India	→ 1.87%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Petroleos Mexicanos (Pemex) → 1.87%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Russia (Coal) → 1.86%</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Royal Dutch Shell PLC → 1.67%</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latin typeface="DejaVu Sans"/>
                <a:ea typeface="DejaVu Sans"/>
              </a:rPr>
              <a:t> China National Petroleum Corp (CNPC) → 1.56%</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1" strike="noStrike" spc="-1">
                <a:solidFill>
                  <a:srgbClr val="C9211E"/>
                </a:solidFill>
                <a:highlight>
                  <a:srgbClr val="FFFF00"/>
                </a:highlight>
                <a:latin typeface="DejaVu Sans"/>
                <a:ea typeface="DejaVu Sans"/>
              </a:rPr>
              <a:t> BP PLC → 1.53%</a:t>
            </a:r>
            <a:endParaRPr lang="de-DE" sz="1400" b="0" strike="noStrike" spc="-1">
              <a:solidFill>
                <a:srgbClr val="000000"/>
              </a:solidFill>
              <a:latin typeface="Arial"/>
            </a:endParaRPr>
          </a:p>
          <a:p>
            <a:pPr marL="216000" indent="-209520">
              <a:lnSpc>
                <a:spcPct val="100000"/>
              </a:lnSpc>
              <a:buClr>
                <a:srgbClr val="008C4F"/>
              </a:buClr>
              <a:buFont typeface="StarSymbol"/>
              <a:buAutoNum type="arabicParenR"/>
            </a:pPr>
            <a:r>
              <a:rPr lang="en-US" sz="1400" b="0" strike="noStrike" spc="-1">
                <a:solidFill>
                  <a:srgbClr val="000000"/>
                </a:solidFill>
                <a:highlight>
                  <a:srgbClr val="FFFF00"/>
                </a:highlight>
                <a:latin typeface="DejaVu Sans"/>
                <a:ea typeface="DejaVu Sans"/>
              </a:rPr>
              <a:t> Chevron Corp → 1.31%</a:t>
            </a:r>
            <a:endParaRPr lang="de-DE" sz="1400" b="0" strike="noStrike" spc="-1">
              <a:solidFill>
                <a:srgbClr val="000000"/>
              </a:solidFill>
              <a:latin typeface="Arial"/>
            </a:endParaRPr>
          </a:p>
        </p:txBody>
      </p:sp>
      <p:sp>
        <p:nvSpPr>
          <p:cNvPr id="264" name="CustomShape 5"/>
          <p:cNvSpPr/>
          <p:nvPr/>
        </p:nvSpPr>
        <p:spPr>
          <a:xfrm>
            <a:off x="2743200" y="5760720"/>
            <a:ext cx="5388480" cy="85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400" b="0" u="sng" strike="noStrike" spc="-1">
                <a:solidFill>
                  <a:srgbClr val="000000"/>
                </a:solidFill>
                <a:uFillTx/>
                <a:latin typeface="DejaVu Sans"/>
                <a:ea typeface="DejaVu Sans"/>
              </a:rPr>
              <a:t>Blaming individuals and denying any responsibility → great strategy!</a:t>
            </a:r>
            <a:endParaRPr lang="de-DE" sz="1400" b="0" strike="noStrike" spc="-1">
              <a:solidFill>
                <a:srgbClr val="000000"/>
              </a:solidFill>
              <a:latin typeface="Arial"/>
            </a:endParaRPr>
          </a:p>
        </p:txBody>
      </p:sp>
      <p:sp>
        <p:nvSpPr>
          <p:cNvPr id="265" name="CustomShape 6"/>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Carbon Footprint – Who Emits CO2?</a:t>
            </a:r>
            <a:endParaRPr lang="de-DE" sz="2200" b="0" strike="noStrike" spc="-1">
              <a:solidFill>
                <a:srgbClr val="000000"/>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How much Time do we Have left?</a:t>
            </a:r>
            <a:endParaRPr lang="de-DE" sz="3000" b="0" strike="noStrike" spc="-1">
              <a:solidFill>
                <a:srgbClr val="000000"/>
              </a:solidFill>
              <a:latin typeface="Arial"/>
            </a:endParaRPr>
          </a:p>
        </p:txBody>
      </p:sp>
      <p:sp>
        <p:nvSpPr>
          <p:cNvPr id="267" name="CustomShape 2"/>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69"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pic>
        <p:nvPicPr>
          <p:cNvPr id="270" name="Grafik 234"/>
          <p:cNvPicPr/>
          <p:nvPr/>
        </p:nvPicPr>
        <p:blipFill>
          <a:blip r:embed="rId2"/>
          <a:stretch/>
        </p:blipFill>
        <p:spPr>
          <a:xfrm>
            <a:off x="1235880" y="1271160"/>
            <a:ext cx="9271800" cy="521316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72"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73" name="CustomShape 3"/>
          <p:cNvSpPr/>
          <p:nvPr/>
        </p:nvSpPr>
        <p:spPr>
          <a:xfrm>
            <a:off x="4206240" y="721800"/>
            <a:ext cx="1085040" cy="33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74" name="CustomShape 4"/>
          <p:cNvSpPr/>
          <p:nvPr/>
        </p:nvSpPr>
        <p:spPr>
          <a:xfrm>
            <a:off x="2377440" y="3056040"/>
            <a:ext cx="6665760" cy="114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0" i="1" strike="noStrike" spc="-1">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lang="de-DE" sz="1800" b="0" strike="noStrike" spc="-1">
              <a:solidFill>
                <a:srgbClr val="000000"/>
              </a:solidFill>
              <a:latin typeface="Arial"/>
            </a:endParaRPr>
          </a:p>
        </p:txBody>
      </p:sp>
      <p:sp>
        <p:nvSpPr>
          <p:cNvPr id="275" name="CustomShape 5"/>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77"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We are experiencing a car crash in slow motion and instead of hitting the breaks we are flooring the gas pedal.</a:t>
            </a:r>
            <a:endParaRPr lang="de-DE" sz="1800" b="0" strike="noStrike" spc="-1">
              <a:solidFill>
                <a:srgbClr val="000000"/>
              </a:solidFill>
              <a:latin typeface="Arial"/>
            </a:endParaRPr>
          </a:p>
        </p:txBody>
      </p:sp>
      <p:sp>
        <p:nvSpPr>
          <p:cNvPr id="27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80"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81"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Average Surface Temperature</a:t>
            </a:r>
            <a:endParaRPr lang="de-DE" sz="2200" b="0" strike="noStrike" spc="-1">
              <a:solidFill>
                <a:srgbClr val="000000"/>
              </a:solidFill>
              <a:latin typeface="Arial"/>
            </a:endParaRPr>
          </a:p>
        </p:txBody>
      </p:sp>
      <p:sp>
        <p:nvSpPr>
          <p:cNvPr id="282" name="CustomShape 4"/>
          <p:cNvSpPr/>
          <p:nvPr/>
        </p:nvSpPr>
        <p:spPr>
          <a:xfrm>
            <a:off x="263520" y="6492240"/>
            <a:ext cx="777312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Efbrazil – https://commons.wikimedia.org/wiki/File:Global_Temperature_And_Forces.svg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283" name="Grafik 247"/>
          <p:cNvPicPr/>
          <p:nvPr/>
        </p:nvPicPr>
        <p:blipFill>
          <a:blip r:embed="rId3"/>
          <a:stretch/>
        </p:blipFill>
        <p:spPr>
          <a:xfrm>
            <a:off x="2651760" y="1686600"/>
            <a:ext cx="6118560" cy="479772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85"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u="sng" strike="noStrike" spc="-1">
                <a:solidFill>
                  <a:srgbClr val="0000FF"/>
                </a:solidFill>
                <a:uFillTx/>
                <a:latin typeface="DejaVu Sans"/>
                <a:ea typeface="DejaVu Sans"/>
                <a:hlinkClick r:id="rId2"/>
              </a:rPr>
              <a:t>Link</a:t>
            </a:r>
            <a:endParaRPr lang="de-DE" sz="1800" b="0" strike="noStrike" spc="-1">
              <a:solidFill>
                <a:srgbClr val="000000"/>
              </a:solidFill>
              <a:latin typeface="Arial"/>
            </a:endParaRPr>
          </a:p>
        </p:txBody>
      </p:sp>
      <p:sp>
        <p:nvSpPr>
          <p:cNvPr id="286"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Hanover on the Côte d'Azur (South of France)</a:t>
            </a:r>
            <a:endParaRPr lang="de-DE" sz="22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56"/>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02" name="CustomShape 57"/>
          <p:cNvSpPr/>
          <p:nvPr/>
        </p:nvSpPr>
        <p:spPr>
          <a:xfrm>
            <a:off x="865440" y="2859120"/>
            <a:ext cx="9917280" cy="1869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pPr>
            <a:r>
              <a:rPr lang="en-US" sz="2800" b="1" strike="noStrike" spc="-1">
                <a:solidFill>
                  <a:srgbClr val="000000"/>
                </a:solidFill>
                <a:latin typeface="DejaVu Sans"/>
                <a:ea typeface="DejaVu Sans"/>
              </a:rPr>
              <a:t>So we just reduce our CO2 footprint and we are good?</a:t>
            </a:r>
            <a:endParaRPr lang="de-DE" sz="2800" b="0" strike="noStrike" spc="-1">
              <a:solidFill>
                <a:srgbClr val="000000"/>
              </a:solidFill>
              <a:latin typeface="Arial"/>
            </a:endParaRPr>
          </a:p>
        </p:txBody>
      </p:sp>
      <p:sp>
        <p:nvSpPr>
          <p:cNvPr id="103" name="CustomShape 58"/>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Problem already solved?</a:t>
            </a:r>
            <a:endParaRPr lang="de-DE" sz="2200" b="0" strike="noStrike" spc="-1">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88"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89"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90" name="CustomShape 4"/>
          <p:cNvSpPr/>
          <p:nvPr/>
        </p:nvSpPr>
        <p:spPr>
          <a:xfrm>
            <a:off x="263520" y="6492240"/>
            <a:ext cx="106106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Hannah Ritchie and Max Roser, adapted for svg and smartphone by Eric Fisk – https://commons.wikimedia.org/wiki/File:Greenhouse_gas_emission_scenarios_01.svg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291" name="Grafik 255"/>
          <p:cNvPicPr/>
          <p:nvPr/>
        </p:nvPicPr>
        <p:blipFill>
          <a:blip r:embed="rId3"/>
          <a:srcRect t="8760"/>
          <a:stretch/>
        </p:blipFill>
        <p:spPr>
          <a:xfrm>
            <a:off x="2710440" y="1643400"/>
            <a:ext cx="6243480" cy="4841640"/>
          </a:xfrm>
          <a:prstGeom prst="rect">
            <a:avLst/>
          </a:prstGeom>
          <a:ln w="0">
            <a:noFill/>
          </a:ln>
        </p:spPr>
      </p:pic>
      <p:sp>
        <p:nvSpPr>
          <p:cNvPr id="292" name="CustomShape 5"/>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GHG Emission Pathways (2019)</a:t>
            </a:r>
            <a:endParaRPr lang="de-DE" sz="2200" b="0" strike="noStrike" spc="-1">
              <a:solidFill>
                <a:srgbClr val="000000"/>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94"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95" name="CustomShape 3"/>
          <p:cNvSpPr/>
          <p:nvPr/>
        </p:nvSpPr>
        <p:spPr>
          <a:xfrm>
            <a:off x="4206240" y="721800"/>
            <a:ext cx="1085040" cy="33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96" name="CustomShape 4"/>
          <p:cNvSpPr/>
          <p:nvPr/>
        </p:nvSpPr>
        <p:spPr>
          <a:xfrm>
            <a:off x="2377440" y="3056040"/>
            <a:ext cx="6665760" cy="114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0" i="1" strike="noStrike" spc="-1">
                <a:solidFill>
                  <a:srgbClr val="000000"/>
                </a:solidFill>
                <a:latin typeface="DejaVu Sans"/>
                <a:ea typeface="DejaVu Sans"/>
              </a:rPr>
              <a:t>“If we can keep warming below </a:t>
            </a:r>
            <a:r>
              <a:rPr lang="en-US" sz="1800" b="1" i="1" strike="noStrike" spc="-1">
                <a:solidFill>
                  <a:srgbClr val="000000"/>
                </a:solidFill>
                <a:latin typeface="DejaVu Sans"/>
                <a:ea typeface="DejaVu Sans"/>
              </a:rPr>
              <a:t>3°C</a:t>
            </a:r>
            <a:r>
              <a:rPr lang="en-US" sz="1800" b="0" i="1" strike="noStrike" spc="-1">
                <a:solidFill>
                  <a:srgbClr val="000000"/>
                </a:solidFill>
                <a:latin typeface="DejaVu Sans"/>
                <a:ea typeface="DejaVu Sans"/>
              </a:rPr>
              <a:t> we likely remain within our adaptive capacity as a civilization, but at </a:t>
            </a:r>
            <a:r>
              <a:rPr lang="en-US" sz="1800" b="1" i="1" strike="noStrike" spc="-1">
                <a:solidFill>
                  <a:srgbClr val="000000"/>
                </a:solidFill>
                <a:latin typeface="DejaVu Sans"/>
                <a:ea typeface="DejaVu Sans"/>
              </a:rPr>
              <a:t>2.7°C</a:t>
            </a:r>
            <a:r>
              <a:rPr lang="en-US" sz="1800" b="0" i="1" strike="noStrike" spc="-1">
                <a:solidFill>
                  <a:srgbClr val="000000"/>
                </a:solidFill>
                <a:latin typeface="DejaVu Sans"/>
                <a:ea typeface="DejaVu Sans"/>
              </a:rPr>
              <a:t> warming we would experience </a:t>
            </a:r>
            <a:r>
              <a:rPr lang="en-US" sz="1800" b="0" i="1" u="sng" strike="noStrike" spc="-1">
                <a:solidFill>
                  <a:srgbClr val="000000"/>
                </a:solidFill>
                <a:uFillTx/>
                <a:latin typeface="DejaVu Sans"/>
                <a:ea typeface="DejaVu Sans"/>
              </a:rPr>
              <a:t>great hardship</a:t>
            </a:r>
            <a:r>
              <a:rPr lang="en-US" sz="1800" b="0" i="1" strike="noStrike" spc="-1">
                <a:solidFill>
                  <a:srgbClr val="000000"/>
                </a:solidFill>
                <a:latin typeface="DejaVu Sans"/>
                <a:ea typeface="DejaVu Sans"/>
              </a:rPr>
              <a:t>.” - Prof. Michael Mann</a:t>
            </a:r>
            <a:endParaRPr lang="de-DE" sz="1800" b="0" strike="noStrike" spc="-1">
              <a:solidFill>
                <a:srgbClr val="000000"/>
              </a:solidFill>
              <a:latin typeface="Arial"/>
            </a:endParaRPr>
          </a:p>
        </p:txBody>
      </p:sp>
      <p:sp>
        <p:nvSpPr>
          <p:cNvPr id="297" name="CustomShape 5"/>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298" name="CustomShape 6"/>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a:t>
            </a:r>
            <a:endParaRPr lang="de-DE" sz="2200" b="0" strike="noStrike" spc="-1">
              <a:solidFill>
                <a:srgbClr val="000000"/>
              </a:solidFill>
              <a:latin typeface="Arial"/>
            </a:endParaRPr>
          </a:p>
        </p:txBody>
      </p:sp>
      <p:pic>
        <p:nvPicPr>
          <p:cNvPr id="299" name="Grafik 263"/>
          <p:cNvPicPr/>
          <p:nvPr/>
        </p:nvPicPr>
        <p:blipFill>
          <a:blip r:embed="rId2"/>
          <a:stretch/>
        </p:blipFill>
        <p:spPr>
          <a:xfrm>
            <a:off x="7406640" y="4208400"/>
            <a:ext cx="3837600" cy="2555280"/>
          </a:xfrm>
          <a:prstGeom prst="rect">
            <a:avLst/>
          </a:prstGeom>
          <a:ln w="0">
            <a:noFill/>
          </a:ln>
        </p:spPr>
      </p:pic>
      <p:sp>
        <p:nvSpPr>
          <p:cNvPr id="300" name="CustomShape 7"/>
          <p:cNvSpPr/>
          <p:nvPr/>
        </p:nvSpPr>
        <p:spPr>
          <a:xfrm>
            <a:off x="263520" y="6492240"/>
            <a:ext cx="777312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Tim Dennell – https://www.flickr.com/photos/shefftim/51662049870/ – </a:t>
            </a:r>
            <a:r>
              <a:rPr lang="en-US" sz="900" b="0" u="sng" strike="noStrike" spc="-1">
                <a:solidFill>
                  <a:srgbClr val="0000FF"/>
                </a:solidFill>
                <a:uFillTx/>
                <a:latin typeface="Roboto"/>
                <a:ea typeface="Roboto"/>
                <a:hlinkClick r:id="rId3"/>
              </a:rPr>
              <a:t>CC BY-NC 2.0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02"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2°C → 13.9 times every 50 years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3°C → 27.4 times every 50 years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4°C → 39.2 times every 50 years</a:t>
            </a:r>
            <a:endParaRPr lang="de-DE" sz="1800" b="0" strike="noStrike" spc="-1">
              <a:solidFill>
                <a:srgbClr val="000000"/>
              </a:solidFill>
              <a:latin typeface="Arial"/>
            </a:endParaRPr>
          </a:p>
        </p:txBody>
      </p:sp>
      <p:sp>
        <p:nvSpPr>
          <p:cNvPr id="30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04"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a:t>
            </a:r>
            <a:endParaRPr lang="de-DE" sz="2200" b="0" strike="noStrike" spc="-1">
              <a:solidFill>
                <a:srgbClr val="000000"/>
              </a:solidFill>
              <a:latin typeface="Arial"/>
            </a:endParaRPr>
          </a:p>
        </p:txBody>
      </p:sp>
      <p:sp>
        <p:nvSpPr>
          <p:cNvPr id="305" name="CustomShape 5"/>
          <p:cNvSpPr/>
          <p:nvPr/>
        </p:nvSpPr>
        <p:spPr>
          <a:xfrm>
            <a:off x="263520" y="6311160"/>
            <a:ext cx="106106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de-DE" sz="900" b="0" strike="noStrike" spc="-1">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07"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2°C → 13.9 times every 50 years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3°C → 27.4 times every 50 years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4°C → 39.2 times every 50 years</a:t>
            </a:r>
            <a:endParaRPr lang="de-DE" sz="1800" b="0" strike="noStrike" spc="-1">
              <a:solidFill>
                <a:srgbClr val="000000"/>
              </a:solidFill>
              <a:latin typeface="Arial"/>
            </a:endParaRPr>
          </a:p>
        </p:txBody>
      </p:sp>
      <p:sp>
        <p:nvSpPr>
          <p:cNvPr id="30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09"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a:t>
            </a:r>
            <a:endParaRPr lang="de-DE" sz="2200" b="0" strike="noStrike" spc="-1">
              <a:solidFill>
                <a:srgbClr val="000000"/>
              </a:solidFill>
              <a:latin typeface="Arial"/>
            </a:endParaRPr>
          </a:p>
        </p:txBody>
      </p:sp>
      <p:sp>
        <p:nvSpPr>
          <p:cNvPr id="310" name="CustomShape 5"/>
          <p:cNvSpPr/>
          <p:nvPr/>
        </p:nvSpPr>
        <p:spPr>
          <a:xfrm>
            <a:off x="263520" y="6311160"/>
            <a:ext cx="106106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de-DE" sz="900" b="0" strike="noStrike" spc="-1">
              <a:solidFill>
                <a:srgbClr val="000000"/>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12"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1-in-50 year extreme heat waves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0°C → once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1°C (current) → 4.8 times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2°C → 13.9 times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3°C → 27.4 times every 50 years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4°C → 39.2 times every 50 years</a:t>
            </a:r>
            <a:endParaRPr lang="de-DE" sz="1800" b="0" strike="noStrike" spc="-1">
              <a:solidFill>
                <a:srgbClr val="000000"/>
              </a:solidFill>
              <a:latin typeface="Arial"/>
            </a:endParaRPr>
          </a:p>
        </p:txBody>
      </p:sp>
      <p:sp>
        <p:nvSpPr>
          <p:cNvPr id="31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14"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a:t>
            </a:r>
            <a:endParaRPr lang="de-DE" sz="2200" b="0" strike="noStrike" spc="-1">
              <a:solidFill>
                <a:srgbClr val="000000"/>
              </a:solidFill>
              <a:latin typeface="Arial"/>
            </a:endParaRPr>
          </a:p>
        </p:txBody>
      </p:sp>
      <p:sp>
        <p:nvSpPr>
          <p:cNvPr id="315" name="CustomShape 5"/>
          <p:cNvSpPr/>
          <p:nvPr/>
        </p:nvSpPr>
        <p:spPr>
          <a:xfrm>
            <a:off x="263520" y="6311160"/>
            <a:ext cx="106106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lang="de-DE" sz="900" b="0" strike="noStrike" spc="-1">
              <a:solidFill>
                <a:srgbClr val="000000"/>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17"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Sydney → 11 days/year instead of 3.1 days/year</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Melbourne → 24 days/year instead of 11 days/year</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de-DE" sz="1800" b="0" strike="noStrike" spc="-1">
              <a:solidFill>
                <a:srgbClr val="000000"/>
              </a:solidFill>
              <a:latin typeface="Arial"/>
            </a:endParaRPr>
          </a:p>
        </p:txBody>
      </p:sp>
      <p:sp>
        <p:nvSpPr>
          <p:cNvPr id="31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19"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20" name="CustomShape 5"/>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22"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Melbourne → 24 days/year instead of 11 days/year</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de-DE" sz="1800" b="0" strike="noStrike" spc="-1">
              <a:solidFill>
                <a:srgbClr val="000000"/>
              </a:solidFill>
              <a:latin typeface="Arial"/>
            </a:endParaRPr>
          </a:p>
        </p:txBody>
      </p:sp>
      <p:sp>
        <p:nvSpPr>
          <p:cNvPr id="32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24"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25" name="CustomShape 5"/>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27"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Melbourne → 24 days/year instead of 11 days/year</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Darwin → </a:t>
            </a:r>
            <a:r>
              <a:rPr lang="en-US" sz="1800" b="1" u="sng" strike="noStrike" spc="-1">
                <a:solidFill>
                  <a:srgbClr val="FFFFFF"/>
                </a:solidFill>
                <a:uFillTx/>
                <a:latin typeface="DejaVu Sans"/>
                <a:ea typeface="DejaVu Sans"/>
              </a:rPr>
              <a:t>265</a:t>
            </a:r>
            <a:r>
              <a:rPr lang="en-US" sz="1800" b="0" strike="noStrike" spc="-1">
                <a:solidFill>
                  <a:srgbClr val="FFFFFF"/>
                </a:solidFill>
                <a:latin typeface="DejaVu Sans"/>
                <a:ea typeface="DejaVu Sans"/>
              </a:rPr>
              <a:t> days/year instead of 11 days/year</a:t>
            </a:r>
            <a:endParaRPr lang="de-DE" sz="1800" b="0" strike="noStrike" spc="-1">
              <a:solidFill>
                <a:srgbClr val="000000"/>
              </a:solidFill>
              <a:latin typeface="Arial"/>
            </a:endParaRPr>
          </a:p>
        </p:txBody>
      </p:sp>
      <p:sp>
        <p:nvSpPr>
          <p:cNvPr id="32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29"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30" name="CustomShape 5"/>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32"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January 2020 was Sydney’s hottest January on record → 04.01.2020 - 50°C</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Number of days hotter than 35°C based on 3°C global warming (compared to now):</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Sydney → 11 days/year instead of 3.1 days/year</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Melbourne → 24 days/year instead of 11 days/year</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Darwin → </a:t>
            </a:r>
            <a:r>
              <a:rPr lang="en-US" sz="1800" b="1" u="sng" strike="noStrike" spc="-1">
                <a:solidFill>
                  <a:srgbClr val="000000"/>
                </a:solidFill>
                <a:uFillTx/>
                <a:latin typeface="DejaVu Sans"/>
                <a:ea typeface="DejaVu Sans"/>
              </a:rPr>
              <a:t>265</a:t>
            </a:r>
            <a:r>
              <a:rPr lang="en-US" sz="1800" b="0" strike="noStrike" spc="-1">
                <a:solidFill>
                  <a:srgbClr val="000000"/>
                </a:solidFill>
                <a:latin typeface="DejaVu Sans"/>
                <a:ea typeface="DejaVu Sans"/>
              </a:rPr>
              <a:t> days/year instead of 11 days/year</a:t>
            </a:r>
            <a:endParaRPr lang="de-DE" sz="1800" b="0" strike="noStrike" spc="-1">
              <a:solidFill>
                <a:srgbClr val="000000"/>
              </a:solidFill>
              <a:latin typeface="Arial"/>
            </a:endParaRPr>
          </a:p>
        </p:txBody>
      </p:sp>
      <p:sp>
        <p:nvSpPr>
          <p:cNvPr id="33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34"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Heat Waves (Australia)</a:t>
            </a:r>
            <a:endParaRPr lang="de-DE" sz="2200" b="0" strike="noStrike" spc="-1">
              <a:solidFill>
                <a:srgbClr val="000000"/>
              </a:solidFill>
              <a:latin typeface="Arial"/>
            </a:endParaRPr>
          </a:p>
        </p:txBody>
      </p:sp>
      <p:sp>
        <p:nvSpPr>
          <p:cNvPr id="335" name="CustomShape 5"/>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https://www.smh.com.au/national/what-will-happen-to-our-cities-and-beaches-at-3-degrees-of-warming-20210331-p57fhj.html</a:t>
            </a:r>
            <a:endParaRPr lang="de-DE" sz="900" b="0" strike="noStrike" spc="-1">
              <a:solidFill>
                <a:srgbClr val="000000"/>
              </a:solidFill>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3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3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Biodiversity (Coral Reef Example)</a:t>
            </a:r>
            <a:endParaRPr lang="de-DE" sz="2200" b="0" strike="noStrike" spc="-1">
              <a:solidFill>
                <a:srgbClr val="000000"/>
              </a:solidFill>
              <a:latin typeface="Arial"/>
            </a:endParaRPr>
          </a:p>
        </p:txBody>
      </p:sp>
      <p:sp>
        <p:nvSpPr>
          <p:cNvPr id="339"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https://www.ipcc.ch/sr15/chapter/spm/</a:t>
            </a:r>
            <a:endParaRPr lang="de-DE" sz="900" b="0" strike="noStrike" spc="-1">
              <a:solidFill>
                <a:srgbClr val="000000"/>
              </a:solidFill>
              <a:latin typeface="Arial"/>
            </a:endParaRPr>
          </a:p>
        </p:txBody>
      </p:sp>
      <p:sp>
        <p:nvSpPr>
          <p:cNvPr id="340"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70 to 90% of coral reefs will die off worldwide</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2.0°C → 99% of coral reefs will die off worldwide</a:t>
            </a:r>
            <a:endParaRPr lang="de-DE" sz="1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59"/>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05" name="CustomShape 60"/>
          <p:cNvSpPr/>
          <p:nvPr/>
        </p:nvSpPr>
        <p:spPr>
          <a:xfrm>
            <a:off x="263520" y="6411600"/>
            <a:ext cx="64659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u="sng" strike="noStrike" spc="-1">
                <a:solidFill>
                  <a:srgbClr val="0000FF"/>
                </a:solidFill>
                <a:uFillTx/>
                <a:latin typeface="Roboto"/>
                <a:ea typeface="Roboto"/>
                <a:hlinkClick r:id="rId2"/>
              </a:rPr>
              <a:t>https://blogs.microsoft.com/blog/2020/01/16/microsoft-will-be-carbon-negative-by-2030/</a:t>
            </a:r>
            <a:endParaRPr lang="de-DE" sz="900" b="0" strike="noStrike" spc="-1">
              <a:solidFill>
                <a:srgbClr val="000000"/>
              </a:solidFill>
              <a:latin typeface="Arial"/>
            </a:endParaRPr>
          </a:p>
        </p:txBody>
      </p:sp>
      <p:sp>
        <p:nvSpPr>
          <p:cNvPr id="106" name="CustomShape 61"/>
          <p:cNvSpPr/>
          <p:nvPr/>
        </p:nvSpPr>
        <p:spPr>
          <a:xfrm>
            <a:off x="865440" y="1828800"/>
            <a:ext cx="9917280" cy="2899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pPr>
            <a:r>
              <a:rPr lang="en-US" sz="2800" b="0" strike="noStrike" spc="-1">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lang="de-DE" sz="2800" b="0" strike="noStrike" spc="-1">
              <a:solidFill>
                <a:srgbClr val="000000"/>
              </a:solidFill>
              <a:latin typeface="Arial"/>
            </a:endParaRPr>
          </a:p>
        </p:txBody>
      </p:sp>
      <p:sp>
        <p:nvSpPr>
          <p:cNvPr id="107" name="CustomShape 62"/>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Microsoft will be Carbon Negative by 2030</a:t>
            </a:r>
            <a:endParaRPr lang="de-DE" sz="2200" b="0" strike="noStrike" spc="-1">
              <a:solidFill>
                <a:srgbClr val="000000"/>
              </a:solidFill>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42"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4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44"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https://www.globalcitizen.org/en/content/the-difference-in-global-warming-levels-explained</a:t>
            </a:r>
            <a:endParaRPr lang="de-DE" sz="900" b="0" strike="noStrike" spc="-1">
              <a:solidFill>
                <a:srgbClr val="000000"/>
              </a:solidFill>
              <a:latin typeface="Arial"/>
            </a:endParaRPr>
          </a:p>
        </p:txBody>
      </p:sp>
      <p:sp>
        <p:nvSpPr>
          <p:cNvPr id="345"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17% of land will face extreme rainfall and average rainfall will increase by 2%</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2°C →  36% of land to extreme rainfall and cause average rainfall to rise 4%</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	→ Half a degree of warming would double the effects</a:t>
            </a:r>
            <a:endParaRPr lang="de-DE" sz="1800" b="0" strike="noStrike" spc="-1">
              <a:solidFill>
                <a:srgbClr val="000000"/>
              </a:solidFill>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4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4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49"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https://www.globalcitizen.org/en/content/the-difference-in-global-warming-levels-explained</a:t>
            </a:r>
            <a:endParaRPr lang="de-DE" sz="900" b="0" strike="noStrike" spc="-1">
              <a:solidFill>
                <a:srgbClr val="000000"/>
              </a:solidFill>
              <a:latin typeface="Arial"/>
            </a:endParaRPr>
          </a:p>
        </p:txBody>
      </p:sp>
      <p:sp>
        <p:nvSpPr>
          <p:cNvPr id="350"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1.5°C → 17% of land will face extreme rainfall and average rainfall will increase by 2%</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2.0°C →  36% of land to extreme rainfall and cause average rainfall to rise 4%</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 Half a degree of warming would double the effects</a:t>
            </a:r>
            <a:endParaRPr lang="de-DE" sz="1800" b="0" strike="noStrike" spc="-1">
              <a:solidFill>
                <a:srgbClr val="000000"/>
              </a:solid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52"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5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54"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55"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globally</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4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3.0°C → 10 months</a:t>
            </a:r>
            <a:endParaRPr lang="de-DE" sz="1800" b="0" strike="noStrike" spc="-1">
              <a:solidFill>
                <a:srgbClr val="000000"/>
              </a:solidFill>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57"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5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59"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60" name="CustomShape 5"/>
          <p:cNvSpPr/>
          <p:nvPr/>
        </p:nvSpPr>
        <p:spPr>
          <a:xfrm>
            <a:off x="335520" y="1268280"/>
            <a:ext cx="468756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Europe</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Eastern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2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4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8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Northern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0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0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 month</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Southern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6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12 months</a:t>
            </a:r>
            <a:endParaRPr lang="de-DE" sz="1800" b="0" strike="noStrike" spc="-1">
              <a:solidFill>
                <a:srgbClr val="000000"/>
              </a:solidFill>
              <a:latin typeface="Arial"/>
            </a:endParaRPr>
          </a:p>
        </p:txBody>
      </p:sp>
      <p:sp>
        <p:nvSpPr>
          <p:cNvPr id="361" name="CustomShape 6"/>
          <p:cNvSpPr/>
          <p:nvPr/>
        </p:nvSpPr>
        <p:spPr>
          <a:xfrm>
            <a:off x="4937760" y="1460160"/>
            <a:ext cx="441108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Western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4 months</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Extreme case → North Africa:</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1.5°C → 7 months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2.0°C → 20 months</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3.0°C → </a:t>
            </a:r>
            <a:r>
              <a:rPr lang="en-US" sz="1800" b="1" strike="noStrike" spc="-1">
                <a:solidFill>
                  <a:srgbClr val="FFFFFF"/>
                </a:solidFill>
                <a:latin typeface="DejaVu Sans"/>
                <a:ea typeface="DejaVu Sans"/>
              </a:rPr>
              <a:t>60 months</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63"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64"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65"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66" name="CustomShape 5"/>
          <p:cNvSpPr/>
          <p:nvPr/>
        </p:nvSpPr>
        <p:spPr>
          <a:xfrm>
            <a:off x="335520" y="1268280"/>
            <a:ext cx="468756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Average drought length (</a:t>
            </a:r>
            <a:r>
              <a:rPr lang="en-US" sz="1800" b="0" u="sng" strike="noStrike" spc="-1">
                <a:solidFill>
                  <a:srgbClr val="000000"/>
                </a:solidFill>
                <a:uFillTx/>
                <a:latin typeface="DejaVu Sans"/>
                <a:ea typeface="DejaVu Sans"/>
              </a:rPr>
              <a:t>Europe</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Eastern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2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4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8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Northern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0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0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 month</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Southern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6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12 months</a:t>
            </a:r>
            <a:endParaRPr lang="de-DE" sz="1800" b="0" strike="noStrike" spc="-1">
              <a:solidFill>
                <a:srgbClr val="000000"/>
              </a:solidFill>
              <a:latin typeface="Arial"/>
            </a:endParaRPr>
          </a:p>
        </p:txBody>
      </p:sp>
      <p:sp>
        <p:nvSpPr>
          <p:cNvPr id="367" name="CustomShape 6"/>
          <p:cNvSpPr/>
          <p:nvPr/>
        </p:nvSpPr>
        <p:spPr>
          <a:xfrm>
            <a:off x="4937760" y="1460160"/>
            <a:ext cx="441108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Western Europe</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 month</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 months</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3.0°C → 4 months</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case → North Africa:</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7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20 months</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3.0°C → </a:t>
            </a:r>
            <a:r>
              <a:rPr lang="en-US" sz="1800" b="1" strike="noStrike" spc="-1">
                <a:solidFill>
                  <a:srgbClr val="000000"/>
                </a:solidFill>
                <a:latin typeface="DejaVu Sans"/>
                <a:ea typeface="DejaVu Sans"/>
              </a:rPr>
              <a:t>60 months</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69"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7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71"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72"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Population exposed to water scarcity</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271 million </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388 million</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r>
              <a:rPr lang="en-US" sz="1800" b="0" strike="noStrike" spc="-1">
                <a:solidFill>
                  <a:srgbClr val="FFFFFF"/>
                </a:solidFill>
                <a:latin typeface="DejaVu Sans"/>
                <a:ea typeface="DejaVu Sans"/>
              </a:rPr>
              <a:t>→ resource wars?</a:t>
            </a:r>
            <a:endParaRPr lang="de-DE" sz="1800" b="0" strike="noStrike" spc="-1">
              <a:solidFill>
                <a:srgbClr val="000000"/>
              </a:solidFill>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74"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75"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More rain, but not everywhere</a:t>
            </a:r>
            <a:endParaRPr lang="de-DE" sz="2200" b="0" strike="noStrike" spc="-1">
              <a:solidFill>
                <a:srgbClr val="000000"/>
              </a:solidFill>
              <a:latin typeface="Arial"/>
            </a:endParaRPr>
          </a:p>
        </p:txBody>
      </p:sp>
      <p:sp>
        <p:nvSpPr>
          <p:cNvPr id="376"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a:t>
            </a:r>
            <a:endParaRPr lang="de-DE" sz="900" b="0" strike="noStrike" spc="-1">
              <a:solidFill>
                <a:srgbClr val="000000"/>
              </a:solidFill>
              <a:latin typeface="Arial"/>
            </a:endParaRPr>
          </a:p>
        </p:txBody>
      </p:sp>
      <p:sp>
        <p:nvSpPr>
          <p:cNvPr id="377"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Population exposed to water scarcity</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271 million </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388 million</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Resource wars?</a:t>
            </a:r>
            <a:endParaRPr lang="de-DE" sz="1800" b="0" strike="noStrike" spc="-1">
              <a:solidFill>
                <a:srgbClr val="000000"/>
              </a:solidFill>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79"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8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Economics</a:t>
            </a:r>
            <a:endParaRPr lang="de-DE" sz="2200" b="0" strike="noStrike" spc="-1">
              <a:solidFill>
                <a:srgbClr val="000000"/>
              </a:solidFill>
              <a:latin typeface="Arial"/>
            </a:endParaRPr>
          </a:p>
        </p:txBody>
      </p:sp>
      <p:sp>
        <p:nvSpPr>
          <p:cNvPr id="381"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https://interactive.carbonbrief.org/impacts-climate-change-one-point-five-degrees-two-degrees/?utm_source=web&amp;utm_campaign=Redirect</a:t>
            </a:r>
            <a:endParaRPr lang="de-DE" sz="900" b="0" strike="noStrike" spc="-1">
              <a:solidFill>
                <a:srgbClr val="000000"/>
              </a:solidFill>
              <a:latin typeface="Arial"/>
            </a:endParaRPr>
          </a:p>
        </p:txBody>
      </p:sp>
      <p:sp>
        <p:nvSpPr>
          <p:cNvPr id="382"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Global GDP in 2100 (per capita)</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-8% </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-13%</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Annual flood damage losses from sea level rise:</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1.5°C → $10.2tn</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2.0°C → $11.7tn</a:t>
            </a:r>
            <a:endParaRPr lang="de-DE" sz="1800" b="0" strike="noStrike" spc="-1">
              <a:solidFill>
                <a:srgbClr val="000000"/>
              </a:solidFill>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84" name="CustomShape 2"/>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85"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vs. 2/3/4°C – Economics</a:t>
            </a:r>
            <a:endParaRPr lang="de-DE" sz="2200" b="0" strike="noStrike" spc="-1">
              <a:solidFill>
                <a:srgbClr val="000000"/>
              </a:solidFill>
              <a:latin typeface="Arial"/>
            </a:endParaRPr>
          </a:p>
        </p:txBody>
      </p:sp>
      <p:sp>
        <p:nvSpPr>
          <p:cNvPr id="386" name="CustomShape 4"/>
          <p:cNvSpPr/>
          <p:nvPr/>
        </p:nvSpPr>
        <p:spPr>
          <a:xfrm>
            <a:off x="263520" y="631116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https://interactive.carbonbrief.org/impacts-climate-change-one-point-five-degrees-two-degrees/?utm_source=web&amp;utm_campaign=Redirect</a:t>
            </a:r>
            <a:endParaRPr lang="de-DE" sz="900" b="0" strike="noStrike" spc="-1">
              <a:solidFill>
                <a:srgbClr val="000000"/>
              </a:solidFill>
              <a:latin typeface="Arial"/>
            </a:endParaRPr>
          </a:p>
        </p:txBody>
      </p:sp>
      <p:sp>
        <p:nvSpPr>
          <p:cNvPr id="387" name="CustomShape 5"/>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Increase of economic damages from river flooding</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Germany</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608%</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789%</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1234%</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UK</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1206%</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1219%</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6543%</a:t>
            </a:r>
            <a:endParaRPr lang="de-DE" sz="1800" b="0" strike="noStrike" spc="-1">
              <a:solidFill>
                <a:srgbClr val="000000"/>
              </a:solidFill>
              <a:latin typeface="Arial"/>
            </a:endParaRPr>
          </a:p>
          <a:p>
            <a:pPr marL="432000" lvl="1" indent="-2109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Hungary</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1.5°C → 3165%</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2.0°C → 2442%</a:t>
            </a:r>
            <a:endParaRPr lang="de-DE" sz="1800" b="0" strike="noStrike" spc="-1">
              <a:solidFill>
                <a:srgbClr val="000000"/>
              </a:solidFill>
              <a:latin typeface="Arial"/>
            </a:endParaRPr>
          </a:p>
          <a:p>
            <a:pPr marL="648000" lvl="2" indent="-210960">
              <a:lnSpc>
                <a:spcPct val="100000"/>
              </a:lnSpc>
              <a:spcBef>
                <a:spcPts val="360"/>
              </a:spcBef>
              <a:buClr>
                <a:srgbClr val="000000"/>
              </a:buClr>
              <a:buSzPct val="45000"/>
              <a:buFont typeface="Wingdings" charset="2"/>
              <a:buChar char=""/>
            </a:pPr>
            <a:r>
              <a:rPr lang="en-US" sz="1800" b="0" strike="noStrike" spc="-1">
                <a:solidFill>
                  <a:srgbClr val="000000"/>
                </a:solidFill>
                <a:latin typeface="DejaVu Sans"/>
                <a:ea typeface="DejaVu Sans"/>
              </a:rPr>
              <a:t>4.0°C → 4312%</a:t>
            </a:r>
            <a:endParaRPr lang="de-DE" sz="1800" b="0" strike="noStrike" spc="-1">
              <a:solidFill>
                <a:srgbClr val="000000"/>
              </a:solidFill>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89"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pPr>
            <a:r>
              <a:rPr lang="en-US" sz="1800" b="0" i="1" strike="noStrike" spc="-1">
                <a:solidFill>
                  <a:srgbClr val="000000"/>
                </a:solidFill>
                <a:latin typeface="DejaVu Sans"/>
                <a:ea typeface="DejaVu Sans"/>
              </a:rPr>
              <a:t>“A century of rising emissions must end before 2025 to keep global heating under 1.5C, beyond which severe impacts will increase further, hurting billions of people”.</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1" strike="noStrike" spc="-1">
                <a:solidFill>
                  <a:srgbClr val="FFFFFF"/>
                </a:solidFill>
                <a:latin typeface="DejaVu Sans"/>
                <a:ea typeface="DejaVu Sans"/>
              </a:rPr>
              <a:t>→ We have 30 month left!</a:t>
            </a:r>
            <a:endParaRPr lang="de-DE" sz="1800" b="0" strike="noStrike" spc="-1">
              <a:solidFill>
                <a:srgbClr val="000000"/>
              </a:solidFill>
              <a:latin typeface="Arial"/>
            </a:endParaRPr>
          </a:p>
        </p:txBody>
      </p:sp>
      <p:sp>
        <p:nvSpPr>
          <p:cNvPr id="390"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91"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 Now!</a:t>
            </a:r>
            <a:endParaRPr lang="de-DE" sz="2200" b="0" strike="noStrike" spc="-1">
              <a:solidFill>
                <a:srgbClr val="000000"/>
              </a:solidFill>
              <a:latin typeface="Arial"/>
            </a:endParaRPr>
          </a:p>
        </p:txBody>
      </p:sp>
      <p:sp>
        <p:nvSpPr>
          <p:cNvPr id="392" name="CustomShape 5"/>
          <p:cNvSpPr/>
          <p:nvPr/>
        </p:nvSpPr>
        <p:spPr>
          <a:xfrm>
            <a:off x="365760" y="2692800"/>
            <a:ext cx="10330200" cy="1233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93" name="CustomShape 6"/>
          <p:cNvSpPr/>
          <p:nvPr/>
        </p:nvSpPr>
        <p:spPr>
          <a:xfrm>
            <a:off x="263520" y="649224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https://www.theguardian.com/environment/2022/apr/04/its-over-for-fossil-fuels-ipcc-spells-out-whats-needed-to-avert-climate-disaster</a:t>
            </a:r>
            <a:endParaRPr lang="de-DE" sz="9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63"/>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09" name="CustomShape 64"/>
          <p:cNvSpPr/>
          <p:nvPr/>
        </p:nvSpPr>
        <p:spPr>
          <a:xfrm>
            <a:off x="263520" y="6411600"/>
            <a:ext cx="75027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u="sng" strike="noStrike" spc="-1">
                <a:solidFill>
                  <a:srgbClr val="0000FF"/>
                </a:solidFill>
                <a:uFillTx/>
                <a:latin typeface="Roboto"/>
                <a:ea typeface="Roboto"/>
                <a:hlinkClick r:id="rId2"/>
              </a:rPr>
              <a:t>https://www.apple.com/newsroom/2020/07/apple-commits-to-be-100-percent-carbon-neutral-for-its-supply-chain-and-products-by-2030/</a:t>
            </a:r>
            <a:endParaRPr lang="de-DE" sz="900" b="0" strike="noStrike" spc="-1">
              <a:solidFill>
                <a:srgbClr val="000000"/>
              </a:solidFill>
              <a:latin typeface="Arial"/>
            </a:endParaRPr>
          </a:p>
        </p:txBody>
      </p:sp>
      <p:sp>
        <p:nvSpPr>
          <p:cNvPr id="110" name="CustomShape 65"/>
          <p:cNvSpPr/>
          <p:nvPr/>
        </p:nvSpPr>
        <p:spPr>
          <a:xfrm>
            <a:off x="865440" y="1640160"/>
            <a:ext cx="9917280" cy="4509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pPr>
            <a:r>
              <a:rPr lang="en-US" sz="2800" b="0" strike="noStrike" spc="-1">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lang="de-DE" sz="2800" b="0" strike="noStrike" spc="-1">
              <a:solidFill>
                <a:srgbClr val="000000"/>
              </a:solidFill>
              <a:latin typeface="Arial"/>
            </a:endParaRPr>
          </a:p>
        </p:txBody>
      </p:sp>
      <p:sp>
        <p:nvSpPr>
          <p:cNvPr id="111" name="CustomShape 66"/>
          <p:cNvSpPr/>
          <p:nvPr/>
        </p:nvSpPr>
        <p:spPr>
          <a:xfrm>
            <a:off x="4241520" y="1828800"/>
            <a:ext cx="996840" cy="33732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00" b="0" strike="noStrike" spc="-1">
                <a:solidFill>
                  <a:srgbClr val="000000"/>
                </a:solidFill>
                <a:latin typeface="DejaVu Sans"/>
                <a:ea typeface="DejaVu Sans"/>
              </a:rPr>
              <a:t>July 2020</a:t>
            </a:r>
            <a:endParaRPr lang="de-DE" sz="1000" b="0" strike="noStrike" spc="-1">
              <a:solidFill>
                <a:srgbClr val="000000"/>
              </a:solidFill>
              <a:latin typeface="Arial"/>
            </a:endParaRPr>
          </a:p>
        </p:txBody>
      </p:sp>
      <p:sp>
        <p:nvSpPr>
          <p:cNvPr id="112" name="CustomShape 67"/>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Apple will be Carbon Neutral by 2030</a:t>
            </a:r>
            <a:endParaRPr lang="de-DE" sz="2200" b="0" strike="noStrike" spc="-1">
              <a:solidFill>
                <a:srgbClr val="000000"/>
              </a:solidFill>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How Much Time Do We Have Left?</a:t>
            </a:r>
            <a:endParaRPr lang="de-DE" sz="2400" b="0" strike="noStrike" spc="-1">
              <a:solidFill>
                <a:srgbClr val="000000"/>
              </a:solidFill>
              <a:latin typeface="Arial"/>
            </a:endParaRPr>
          </a:p>
        </p:txBody>
      </p:sp>
      <p:sp>
        <p:nvSpPr>
          <p:cNvPr id="395"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pPr>
            <a:r>
              <a:rPr lang="en-US" sz="1800" b="0" i="1" strike="noStrike" spc="-1">
                <a:solidFill>
                  <a:srgbClr val="000000"/>
                </a:solidFill>
                <a:latin typeface="DejaVu Sans"/>
                <a:ea typeface="DejaVu Sans"/>
              </a:rPr>
              <a:t>“A century of rising emissions must end before 2025 to keep global heating under 1.5C, beyond which severe impacts will increase further, hurting billions of people”.</a:t>
            </a: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1" strike="noStrike" spc="-1">
                <a:solidFill>
                  <a:srgbClr val="000000"/>
                </a:solidFill>
                <a:latin typeface="DejaVu Sans"/>
                <a:ea typeface="DejaVu Sans"/>
              </a:rPr>
              <a:t>→ We have 20 month left!</a:t>
            </a:r>
            <a:endParaRPr lang="de-DE" sz="1800" b="0" strike="noStrike" spc="-1">
              <a:solidFill>
                <a:srgbClr val="000000"/>
              </a:solidFill>
              <a:latin typeface="Arial"/>
            </a:endParaRPr>
          </a:p>
        </p:txBody>
      </p:sp>
      <p:sp>
        <p:nvSpPr>
          <p:cNvPr id="396"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97" name="CustomShape 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1.5°C – Now!</a:t>
            </a:r>
            <a:endParaRPr lang="de-DE" sz="2200" b="0" strike="noStrike" spc="-1">
              <a:solidFill>
                <a:srgbClr val="000000"/>
              </a:solidFill>
              <a:latin typeface="Arial"/>
            </a:endParaRPr>
          </a:p>
        </p:txBody>
      </p:sp>
      <p:sp>
        <p:nvSpPr>
          <p:cNvPr id="398" name="CustomShape 5"/>
          <p:cNvSpPr/>
          <p:nvPr/>
        </p:nvSpPr>
        <p:spPr>
          <a:xfrm>
            <a:off x="365760" y="2692800"/>
            <a:ext cx="10330200" cy="1233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399" name="CustomShape 6"/>
          <p:cNvSpPr/>
          <p:nvPr/>
        </p:nvSpPr>
        <p:spPr>
          <a:xfrm>
            <a:off x="263520" y="6492240"/>
            <a:ext cx="106106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https://www.theguardian.com/environment/2022/apr/04/its-over-for-fossil-fuels-ipcc-spells-out-whats-needed-to-avert-climate-disaster</a:t>
            </a:r>
            <a:endParaRPr lang="de-DE" sz="900" b="0" strike="noStrike" spc="-1">
              <a:solidFill>
                <a:srgbClr val="000000"/>
              </a:solidFill>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Conclusion</a:t>
            </a:r>
            <a:endParaRPr lang="de-DE" sz="3000" b="0" strike="noStrike" spc="-1">
              <a:solidFill>
                <a:srgbClr val="000000"/>
              </a:solidFill>
              <a:latin typeface="Arial"/>
            </a:endParaRPr>
          </a:p>
        </p:txBody>
      </p:sp>
      <p:sp>
        <p:nvSpPr>
          <p:cNvPr id="401" name="CustomShape 2"/>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Conclusion</a:t>
            </a:r>
            <a:endParaRPr lang="de-DE" sz="2400" b="0" strike="noStrike" spc="-1">
              <a:solidFill>
                <a:srgbClr val="000000"/>
              </a:solidFill>
              <a:latin typeface="Arial"/>
            </a:endParaRPr>
          </a:p>
        </p:txBody>
      </p:sp>
      <p:sp>
        <p:nvSpPr>
          <p:cNvPr id="403" name="CustomShape 2"/>
          <p:cNvSpPr/>
          <p:nvPr/>
        </p:nvSpPr>
        <p:spPr>
          <a:xfrm>
            <a:off x="335520" y="126864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Basic concepts and definitions of climate change </a:t>
            </a:r>
            <a:endParaRPr lang="de-DE"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Weather vs. climate</a:t>
            </a:r>
            <a:endParaRPr lang="de-DE"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GHGs</a:t>
            </a:r>
            <a:endParaRPr lang="de-DE"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Global warming</a:t>
            </a:r>
            <a:endParaRPr lang="de-DE"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Feedback effects</a:t>
            </a:r>
            <a:endParaRPr lang="de-DE"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Etc.</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Effects of different global warming paths (1.5°C vs 2/3/4°C) </a:t>
            </a:r>
            <a:endParaRPr lang="de-DE" sz="1800" b="0" strike="noStrike" spc="-1">
              <a:solidFill>
                <a:srgbClr val="000000"/>
              </a:solidFill>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Additional Resources</a:t>
            </a:r>
            <a:endParaRPr lang="de-DE" sz="2400" b="0" strike="noStrike" spc="-1">
              <a:solidFill>
                <a:srgbClr val="000000"/>
              </a:solidFill>
              <a:latin typeface="Arial"/>
            </a:endParaRPr>
          </a:p>
        </p:txBody>
      </p:sp>
      <p:sp>
        <p:nvSpPr>
          <p:cNvPr id="405" name="CustomShape 2"/>
          <p:cNvSpPr/>
          <p:nvPr/>
        </p:nvSpPr>
        <p:spPr>
          <a:xfrm>
            <a:off x="335520" y="126864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IPCC Sixth Assessment Report – Climate Change 2022: Impacts, Adaption and Vulnerability – </a:t>
            </a:r>
            <a:r>
              <a:rPr lang="en-US" sz="1800" b="0" u="sng" strike="noStrike" spc="-1">
                <a:solidFill>
                  <a:srgbClr val="0000FF"/>
                </a:solidFill>
                <a:uFillTx/>
                <a:latin typeface="DejaVu Sans"/>
                <a:ea typeface="DejaVu Sans"/>
                <a:hlinkClick r:id="rId2"/>
              </a:rPr>
              <a:t>Link</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Basics of climate geography (Freie Universität Berlin) – </a:t>
            </a:r>
            <a:r>
              <a:rPr lang="en-US" sz="1800" b="0" u="sng" strike="noStrike" spc="-1">
                <a:solidFill>
                  <a:srgbClr val="0000FF"/>
                </a:solidFill>
                <a:uFillTx/>
                <a:latin typeface="DejaVu Sans"/>
                <a:ea typeface="DejaVu Sans"/>
                <a:hlinkClick r:id="rId3"/>
              </a:rPr>
              <a:t>Link</a:t>
            </a:r>
            <a:r>
              <a:rPr lang="en-US" sz="1800" b="0" strike="noStrike" spc="-1">
                <a:solidFill>
                  <a:srgbClr val="000000"/>
                </a:solidFill>
                <a:latin typeface="DejaVu Sans"/>
                <a:ea typeface="DejaVu Sans"/>
              </a:rPr>
              <a:t> </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NASA – What’s the Difference Between Weather and Climate? – </a:t>
            </a:r>
            <a:r>
              <a:rPr lang="en-US" sz="1800" b="0" u="sng" strike="noStrike" spc="-1">
                <a:solidFill>
                  <a:srgbClr val="0000FF"/>
                </a:solidFill>
                <a:uFillTx/>
                <a:latin typeface="DejaVu Sans"/>
                <a:ea typeface="DejaVu Sans"/>
                <a:hlinkClick r:id="rId4"/>
              </a:rPr>
              <a:t>Link</a:t>
            </a:r>
            <a:endParaRPr lang="de-DE" sz="1800" b="0" strike="noStrike" spc="-1">
              <a:solidFill>
                <a:srgbClr val="000000"/>
              </a:solidFill>
              <a:latin typeface="Arial"/>
            </a:endParaRPr>
          </a:p>
          <a:p>
            <a:pPr marL="195120" indent="-18216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Last Week Tonight with John Oliver (2022) – Environmental Racism – </a:t>
            </a:r>
            <a:r>
              <a:rPr lang="en-US" sz="1800" b="0" u="sng" strike="noStrike" spc="-1">
                <a:solidFill>
                  <a:srgbClr val="0000FF"/>
                </a:solidFill>
                <a:uFillTx/>
                <a:latin typeface="DejaVu Sans"/>
                <a:ea typeface="DejaVu Sans"/>
                <a:hlinkClick r:id="rId5"/>
              </a:rPr>
              <a:t>Link</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CustomShape 1"/>
          <p:cNvSpPr/>
          <p:nvPr/>
        </p:nvSpPr>
        <p:spPr>
          <a:xfrm>
            <a:off x="335520" y="1268640"/>
            <a:ext cx="10739520" cy="502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tabLst>
                <a:tab pos="0" algn="l"/>
              </a:tabLst>
            </a:pPr>
            <a:r>
              <a:rPr lang="en-US" sz="4000" b="1" strike="noStrike" spc="-1">
                <a:solidFill>
                  <a:srgbClr val="000000"/>
                </a:solidFill>
                <a:latin typeface="DejaVu Sans"/>
                <a:ea typeface="DejaVu Sans"/>
              </a:rPr>
              <a:t>Questions?</a:t>
            </a:r>
            <a:endParaRPr lang="de-DE" sz="4000" b="0" strike="noStrike" spc="-1">
              <a:solidFill>
                <a:srgbClr val="000000"/>
              </a:solidFill>
              <a:latin typeface="Arial"/>
            </a:endParaRPr>
          </a:p>
        </p:txBody>
      </p:sp>
      <p:sp>
        <p:nvSpPr>
          <p:cNvPr id="407" name="CustomShape 2"/>
          <p:cNvSpPr/>
          <p:nvPr/>
        </p:nvSpPr>
        <p:spPr>
          <a:xfrm>
            <a:off x="335520" y="764640"/>
            <a:ext cx="1073952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68"/>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14" name="CustomShape 69"/>
          <p:cNvSpPr/>
          <p:nvPr/>
        </p:nvSpPr>
        <p:spPr>
          <a:xfrm>
            <a:off x="263520" y="6411600"/>
            <a:ext cx="75027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u="sng" strike="noStrike" spc="-1">
                <a:solidFill>
                  <a:srgbClr val="0000FF"/>
                </a:solidFill>
                <a:uFillTx/>
                <a:latin typeface="Roboto"/>
                <a:ea typeface="Roboto"/>
                <a:hlinkClick r:id="rId2"/>
              </a:rPr>
              <a:t>https://www.polestar.com/uk/news/striving-for-zero-the-2030-climate-neutral-car-plan/</a:t>
            </a:r>
            <a:endParaRPr lang="de-DE" sz="900" b="0" strike="noStrike" spc="-1">
              <a:solidFill>
                <a:srgbClr val="000000"/>
              </a:solidFill>
              <a:latin typeface="Arial"/>
            </a:endParaRPr>
          </a:p>
        </p:txBody>
      </p:sp>
      <p:sp>
        <p:nvSpPr>
          <p:cNvPr id="115" name="CustomShape 70"/>
          <p:cNvSpPr/>
          <p:nvPr/>
        </p:nvSpPr>
        <p:spPr>
          <a:xfrm>
            <a:off x="335520" y="1268640"/>
            <a:ext cx="10738440" cy="502596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endParaRPr lang="de-DE" sz="1800" b="0" strike="noStrike" spc="-1">
              <a:solidFill>
                <a:srgbClr val="000000"/>
              </a:solidFill>
              <a:latin typeface="Arial"/>
            </a:endParaRPr>
          </a:p>
        </p:txBody>
      </p:sp>
      <p:sp>
        <p:nvSpPr>
          <p:cNvPr id="116" name="CustomShape 71"/>
          <p:cNvSpPr/>
          <p:nvPr/>
        </p:nvSpPr>
        <p:spPr>
          <a:xfrm>
            <a:off x="335520" y="1600200"/>
            <a:ext cx="10856160" cy="113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000" b="0" strike="noStrike" spc="-1">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lang="de-DE" sz="2000" b="0" strike="noStrike" spc="-1">
              <a:solidFill>
                <a:srgbClr val="000000"/>
              </a:solidFill>
              <a:latin typeface="Arial"/>
            </a:endParaRPr>
          </a:p>
        </p:txBody>
      </p:sp>
      <p:sp>
        <p:nvSpPr>
          <p:cNvPr id="117" name="CustomShape 72"/>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Polestar – 2030 Climate-neutral Car</a:t>
            </a:r>
            <a:endParaRPr lang="de-DE" sz="2200" b="0" strike="noStrike" spc="-1">
              <a:solidFill>
                <a:srgbClr val="000000"/>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73"/>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Your Personal Carbon Footprint</a:t>
            </a:r>
            <a:endParaRPr lang="de-DE" sz="2400" b="0" strike="noStrike" spc="-1">
              <a:solidFill>
                <a:srgbClr val="000000"/>
              </a:solidFill>
              <a:latin typeface="Arial"/>
            </a:endParaRPr>
          </a:p>
        </p:txBody>
      </p:sp>
      <p:sp>
        <p:nvSpPr>
          <p:cNvPr id="119" name="CustomShape 74"/>
          <p:cNvSpPr/>
          <p:nvPr/>
        </p:nvSpPr>
        <p:spPr>
          <a:xfrm>
            <a:off x="865440" y="3274200"/>
            <a:ext cx="9917280" cy="22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60" algn="ctr">
              <a:lnSpc>
                <a:spcPct val="100000"/>
              </a:lnSpc>
              <a:spcBef>
                <a:spcPts val="360"/>
              </a:spcBef>
            </a:pPr>
            <a:r>
              <a:rPr lang="en-US" sz="1800" b="0" strike="noStrike" spc="-1">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lang="de-DE" sz="1800" b="0" strike="noStrike" spc="-1">
              <a:solidFill>
                <a:srgbClr val="000000"/>
              </a:solidFill>
              <a:latin typeface="Arial"/>
            </a:endParaRPr>
          </a:p>
        </p:txBody>
      </p:sp>
      <p:sp>
        <p:nvSpPr>
          <p:cNvPr id="120" name="CustomShape 75"/>
          <p:cNvSpPr/>
          <p:nvPr/>
        </p:nvSpPr>
        <p:spPr>
          <a:xfrm>
            <a:off x="335880" y="1600560"/>
            <a:ext cx="10856160" cy="113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000" b="0" strike="noStrike" spc="-1">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lang="de-DE" sz="2000" b="0" strike="noStrike" spc="-1">
              <a:solidFill>
                <a:srgbClr val="000000"/>
              </a:solidFill>
              <a:latin typeface="Arial"/>
            </a:endParaRPr>
          </a:p>
        </p:txBody>
      </p:sp>
      <p:sp>
        <p:nvSpPr>
          <p:cNvPr id="121" name="CustomShape 76"/>
          <p:cNvSpPr/>
          <p:nvPr/>
        </p:nvSpPr>
        <p:spPr>
          <a:xfrm>
            <a:off x="263520" y="6411600"/>
            <a:ext cx="750276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u="sng" strike="noStrike" spc="-1">
                <a:solidFill>
                  <a:srgbClr val="0000FF"/>
                </a:solidFill>
                <a:uFillTx/>
                <a:latin typeface="Roboto"/>
                <a:ea typeface="Roboto"/>
                <a:hlinkClick r:id="rId2"/>
              </a:rPr>
              <a:t>https://www.polestar.com/uk/news/striving-for-zero-the-2030-climate-neutral-car-plan/</a:t>
            </a:r>
            <a:endParaRPr lang="de-DE" sz="900" b="0" strike="noStrike" spc="-1">
              <a:solidFill>
                <a:srgbClr val="000000"/>
              </a:solidFill>
              <a:latin typeface="Arial"/>
            </a:endParaRPr>
          </a:p>
        </p:txBody>
      </p:sp>
      <p:sp>
        <p:nvSpPr>
          <p:cNvPr id="122" name="CustomShape 77"/>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Polestar – 2030 Climate-neutral Car</a:t>
            </a:r>
            <a:endParaRPr lang="de-DE" sz="22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5319</Words>
  <Application>Microsoft Office PowerPoint</Application>
  <PresentationFormat>Widescreen</PresentationFormat>
  <Paragraphs>543</Paragraphs>
  <Slides>74</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74</vt:i4>
      </vt:variant>
    </vt:vector>
  </HeadingPairs>
  <TitlesOfParts>
    <vt:vector size="86" baseType="lpstr">
      <vt:lpstr>Arial</vt:lpstr>
      <vt:lpstr>Arial Unicode MS</vt:lpstr>
      <vt:lpstr>DejaVu Sans</vt:lpstr>
      <vt:lpstr>OpenSymbol</vt:lpstr>
      <vt:lpstr>Roboto</vt:lpstr>
      <vt:lpstr>StarSymbol</vt:lpstr>
      <vt:lpstr>Symbol</vt:lpstr>
      <vt:lpstr>Times New Roman</vt:lpstr>
      <vt:lpstr>Wingdings</vt:lpstr>
      <vt:lpstr>Wingdings 2</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3659</cp:revision>
  <cp:lastPrinted>2023-11-14T21:20:26Z</cp:lastPrinted>
  <dcterms:created xsi:type="dcterms:W3CDTF">2013-05-21T09:22:36Z</dcterms:created>
  <dcterms:modified xsi:type="dcterms:W3CDTF">2023-11-22T08:15:42Z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2</vt:i4>
  </property>
  <property fmtid="{D5CDD505-2E9C-101B-9397-08002B2CF9AE}" pid="6" name="Notes">
    <vt:i4>66</vt:i4>
  </property>
  <property fmtid="{D5CDD505-2E9C-101B-9397-08002B2CF9AE}" pid="7" name="PresentationFormat">
    <vt:lpwstr>Breitbild</vt:lpwstr>
  </property>
  <property fmtid="{D5CDD505-2E9C-101B-9397-08002B2CF9AE}" pid="8" name="ScaleCrop">
    <vt:bool>false</vt:bool>
  </property>
  <property fmtid="{D5CDD505-2E9C-101B-9397-08002B2CF9AE}" pid="9" name="ShareDoc">
    <vt:bool>false</vt:bool>
  </property>
  <property fmtid="{D5CDD505-2E9C-101B-9397-08002B2CF9AE}" pid="10" name="Slides">
    <vt:i4>66</vt:i4>
  </property>
</Properties>
</file>